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8.jpg" ContentType="image/gif"/>
  <Override PartName="/ppt/media/image19.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709" r:id="rId5"/>
  </p:sldMasterIdLst>
  <p:notesMasterIdLst>
    <p:notesMasterId r:id="rId44"/>
  </p:notesMasterIdLst>
  <p:sldIdLst>
    <p:sldId id="256" r:id="rId6"/>
    <p:sldId id="342" r:id="rId7"/>
    <p:sldId id="343" r:id="rId8"/>
    <p:sldId id="344" r:id="rId9"/>
    <p:sldId id="381" r:id="rId10"/>
    <p:sldId id="380" r:id="rId11"/>
    <p:sldId id="377" r:id="rId12"/>
    <p:sldId id="355" r:id="rId13"/>
    <p:sldId id="333" r:id="rId14"/>
    <p:sldId id="347" r:id="rId15"/>
    <p:sldId id="327" r:id="rId16"/>
    <p:sldId id="330" r:id="rId17"/>
    <p:sldId id="328" r:id="rId18"/>
    <p:sldId id="348" r:id="rId19"/>
    <p:sldId id="336" r:id="rId20"/>
    <p:sldId id="349" r:id="rId21"/>
    <p:sldId id="351" r:id="rId22"/>
    <p:sldId id="363" r:id="rId23"/>
    <p:sldId id="353" r:id="rId24"/>
    <p:sldId id="354" r:id="rId25"/>
    <p:sldId id="352" r:id="rId26"/>
    <p:sldId id="350" r:id="rId27"/>
    <p:sldId id="362" r:id="rId28"/>
    <p:sldId id="364" r:id="rId29"/>
    <p:sldId id="365" r:id="rId30"/>
    <p:sldId id="366" r:id="rId31"/>
    <p:sldId id="368" r:id="rId32"/>
    <p:sldId id="376" r:id="rId33"/>
    <p:sldId id="370" r:id="rId34"/>
    <p:sldId id="372" r:id="rId35"/>
    <p:sldId id="374" r:id="rId36"/>
    <p:sldId id="375" r:id="rId37"/>
    <p:sldId id="369" r:id="rId38"/>
    <p:sldId id="356" r:id="rId39"/>
    <p:sldId id="357" r:id="rId40"/>
    <p:sldId id="379" r:id="rId41"/>
    <p:sldId id="361" r:id="rId42"/>
    <p:sldId id="32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CEE"/>
    <a:srgbClr val="FFFF00"/>
    <a:srgbClr val="FF6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Requests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5193762544387835E-2"/>
          <c:y val="0.12941520467836257"/>
          <c:w val="0.95917258504451652"/>
          <c:h val="0.72011834047059908"/>
        </c:manualLayout>
      </c:layout>
      <c:lineChart>
        <c:grouping val="standard"/>
        <c:varyColors val="0"/>
        <c:ser>
          <c:idx val="0"/>
          <c:order val="0"/>
          <c:tx>
            <c:strRef>
              <c:f>Sheet1!$B$1</c:f>
              <c:strCache>
                <c:ptCount val="1"/>
                <c:pt idx="0">
                  <c:v>Requeusts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Sheet1!$A$2:$A$25</c:f>
              <c:numCache>
                <c:formatCode>h:mm</c:formatCode>
                <c:ptCount val="24"/>
                <c:pt idx="0">
                  <c:v>0</c:v>
                </c:pt>
                <c:pt idx="1">
                  <c:v>4.1666666666666664E-2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Sheet1!$B$2:$B$25</c:f>
              <c:numCache>
                <c:formatCode>General</c:formatCode>
                <c:ptCount val="24"/>
                <c:pt idx="0">
                  <c:v>500</c:v>
                </c:pt>
                <c:pt idx="1">
                  <c:v>600</c:v>
                </c:pt>
                <c:pt idx="2">
                  <c:v>500</c:v>
                </c:pt>
                <c:pt idx="3">
                  <c:v>400</c:v>
                </c:pt>
                <c:pt idx="4">
                  <c:v>400</c:v>
                </c:pt>
                <c:pt idx="5">
                  <c:v>250</c:v>
                </c:pt>
                <c:pt idx="6">
                  <c:v>350</c:v>
                </c:pt>
                <c:pt idx="7">
                  <c:v>400</c:v>
                </c:pt>
                <c:pt idx="8">
                  <c:v>450</c:v>
                </c:pt>
                <c:pt idx="9">
                  <c:v>400</c:v>
                </c:pt>
                <c:pt idx="10">
                  <c:v>400</c:v>
                </c:pt>
                <c:pt idx="11">
                  <c:v>450</c:v>
                </c:pt>
                <c:pt idx="12">
                  <c:v>350</c:v>
                </c:pt>
                <c:pt idx="13">
                  <c:v>200</c:v>
                </c:pt>
                <c:pt idx="14">
                  <c:v>250</c:v>
                </c:pt>
                <c:pt idx="15">
                  <c:v>300</c:v>
                </c:pt>
                <c:pt idx="16">
                  <c:v>400</c:v>
                </c:pt>
                <c:pt idx="17">
                  <c:v>10000</c:v>
                </c:pt>
                <c:pt idx="18">
                  <c:v>400</c:v>
                </c:pt>
                <c:pt idx="19">
                  <c:v>400</c:v>
                </c:pt>
                <c:pt idx="20">
                  <c:v>400</c:v>
                </c:pt>
                <c:pt idx="21">
                  <c:v>400</c:v>
                </c:pt>
                <c:pt idx="22">
                  <c:v>400</c:v>
                </c:pt>
                <c:pt idx="23">
                  <c:v>400</c:v>
                </c:pt>
              </c:numCache>
            </c:numRef>
          </c:val>
          <c:smooth val="0"/>
        </c:ser>
        <c:dLbls>
          <c:dLblPos val="ctr"/>
          <c:showLegendKey val="0"/>
          <c:showVal val="1"/>
          <c:showCatName val="0"/>
          <c:showSerName val="0"/>
          <c:showPercent val="0"/>
          <c:showBubbleSize val="0"/>
        </c:dLbls>
        <c:smooth val="0"/>
        <c:axId val="1841944496"/>
        <c:axId val="1841945040"/>
      </c:lineChart>
      <c:catAx>
        <c:axId val="1841944496"/>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1945040"/>
        <c:crosses val="autoZero"/>
        <c:auto val="1"/>
        <c:lblAlgn val="ctr"/>
        <c:lblOffset val="100"/>
        <c:noMultiLvlLbl val="0"/>
      </c:catAx>
      <c:valAx>
        <c:axId val="1841945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1944496"/>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74331F-49B4-4325-A090-DD3F48968BC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8301F9E-7BDD-44AE-B983-2C11AD222DEB}">
      <dgm:prSet phldrT="[Text]">
        <dgm:style>
          <a:lnRef idx="2">
            <a:schemeClr val="dk1"/>
          </a:lnRef>
          <a:fillRef idx="1">
            <a:schemeClr val="lt1"/>
          </a:fillRef>
          <a:effectRef idx="0">
            <a:schemeClr val="dk1"/>
          </a:effectRef>
          <a:fontRef idx="minor">
            <a:schemeClr val="dk1"/>
          </a:fontRef>
        </dgm:style>
      </dgm:prSet>
      <dgm:spPr>
        <a:ln/>
      </dgm:spPr>
      <dgm:t>
        <a:bodyPr/>
        <a:lstStyle/>
        <a:p>
          <a:endParaRPr lang="en-US" baseline="0" dirty="0" smtClean="0">
            <a:solidFill>
              <a:schemeClr val="tx1"/>
            </a:solidFill>
          </a:endParaRPr>
        </a:p>
        <a:p>
          <a:endParaRPr lang="en-US" baseline="0" dirty="0" smtClean="0">
            <a:solidFill>
              <a:schemeClr val="tx1"/>
            </a:solidFill>
          </a:endParaRPr>
        </a:p>
        <a:p>
          <a:endParaRPr lang="en-US" b="0" baseline="0" dirty="0" smtClean="0">
            <a:solidFill>
              <a:schemeClr val="tx1"/>
            </a:solidFill>
          </a:endParaRPr>
        </a:p>
        <a:p>
          <a:r>
            <a:rPr lang="en-US" b="0" baseline="0" dirty="0" smtClean="0">
              <a:solidFill>
                <a:schemeClr val="tx1"/>
              </a:solidFill>
            </a:rPr>
            <a:t>Arkansas Best</a:t>
          </a:r>
          <a:br>
            <a:rPr lang="en-US" b="0" baseline="0" dirty="0" smtClean="0">
              <a:solidFill>
                <a:schemeClr val="tx1"/>
              </a:solidFill>
            </a:rPr>
          </a:br>
          <a:r>
            <a:rPr lang="en-US" b="0" baseline="0" dirty="0" smtClean="0">
              <a:solidFill>
                <a:schemeClr val="tx1"/>
              </a:solidFill>
            </a:rPr>
            <a:t>Corporation</a:t>
          </a:r>
          <a:endParaRPr lang="en-US" b="0" baseline="0" dirty="0">
            <a:solidFill>
              <a:schemeClr val="tx1"/>
            </a:solidFill>
          </a:endParaRPr>
        </a:p>
      </dgm:t>
    </dgm:pt>
    <dgm:pt modelId="{96B35FDC-4982-4CF4-9B37-6667DAE0C701}" type="parTrans" cxnId="{93AF04AE-1D4B-44D4-9035-E18BD7E90851}">
      <dgm:prSet/>
      <dgm:spPr/>
      <dgm:t>
        <a:bodyPr/>
        <a:lstStyle/>
        <a:p>
          <a:endParaRPr lang="en-US"/>
        </a:p>
      </dgm:t>
    </dgm:pt>
    <dgm:pt modelId="{AFE78CA7-813F-4230-BB81-2508AED6F0F3}" type="sibTrans" cxnId="{93AF04AE-1D4B-44D4-9035-E18BD7E90851}">
      <dgm:prSet/>
      <dgm:spPr/>
      <dgm:t>
        <a:bodyPr/>
        <a:lstStyle/>
        <a:p>
          <a:endParaRPr lang="en-US"/>
        </a:p>
      </dgm:t>
    </dgm:pt>
    <dgm:pt modelId="{15A982C9-27DE-4D4D-870F-C592E5D6E44C}">
      <dgm:prSet phldrT="[Text]"/>
      <dgm:spPr>
        <a:solidFill>
          <a:schemeClr val="bg1"/>
        </a:solidFill>
        <a:ln>
          <a:solidFill>
            <a:schemeClr val="tx1"/>
          </a:solidFill>
        </a:ln>
      </dgm:spPr>
      <dgm:t>
        <a:bodyPr/>
        <a:lstStyle/>
        <a:p>
          <a:endParaRPr lang="en-US" dirty="0" smtClean="0">
            <a:solidFill>
              <a:schemeClr val="tx1"/>
            </a:solidFill>
          </a:endParaRPr>
        </a:p>
        <a:p>
          <a:endParaRPr lang="en-US" dirty="0" smtClean="0">
            <a:solidFill>
              <a:schemeClr val="tx1"/>
            </a:solidFill>
          </a:endParaRPr>
        </a:p>
        <a:p>
          <a:endParaRPr lang="en-US" b="0" dirty="0" smtClean="0">
            <a:solidFill>
              <a:schemeClr val="tx1"/>
            </a:solidFill>
          </a:endParaRPr>
        </a:p>
        <a:p>
          <a:r>
            <a:rPr lang="en-US" b="0" dirty="0" smtClean="0">
              <a:solidFill>
                <a:schemeClr val="tx1"/>
              </a:solidFill>
            </a:rPr>
            <a:t>Data-</a:t>
          </a:r>
          <a:r>
            <a:rPr lang="en-US" b="0" dirty="0" err="1" smtClean="0">
              <a:solidFill>
                <a:schemeClr val="tx1"/>
              </a:solidFill>
            </a:rPr>
            <a:t>Tronics</a:t>
          </a:r>
          <a:r>
            <a:rPr lang="en-US" b="0" dirty="0" smtClean="0">
              <a:solidFill>
                <a:schemeClr val="tx1"/>
              </a:solidFill>
            </a:rPr>
            <a:t> Corp.</a:t>
          </a:r>
        </a:p>
        <a:p>
          <a:endParaRPr lang="en-US" dirty="0"/>
        </a:p>
      </dgm:t>
    </dgm:pt>
    <dgm:pt modelId="{A50FF826-E3C4-4DB7-803E-068CB1A2392C}" type="parTrans" cxnId="{5B9F89EB-4F63-4F56-A766-932B0A5368FF}">
      <dgm:prSet/>
      <dgm:spPr/>
      <dgm:t>
        <a:bodyPr/>
        <a:lstStyle/>
        <a:p>
          <a:endParaRPr lang="en-US"/>
        </a:p>
      </dgm:t>
    </dgm:pt>
    <dgm:pt modelId="{B49CE12E-D927-44DF-934A-FD74A937F3A1}" type="sibTrans" cxnId="{5B9F89EB-4F63-4F56-A766-932B0A5368FF}">
      <dgm:prSet/>
      <dgm:spPr/>
      <dgm:t>
        <a:bodyPr/>
        <a:lstStyle/>
        <a:p>
          <a:endParaRPr lang="en-US"/>
        </a:p>
      </dgm:t>
    </dgm:pt>
    <dgm:pt modelId="{FCAFA421-57CB-4CE8-B552-CDD5EA795212}">
      <dgm:prSet phldrT="[Text]"/>
      <dgm:spPr>
        <a:solidFill>
          <a:schemeClr val="bg1"/>
        </a:solidFill>
        <a:ln>
          <a:solidFill>
            <a:schemeClr val="tx1"/>
          </a:solidFill>
        </a:ln>
      </dgm:spPr>
      <dgm:t>
        <a:bodyPr/>
        <a:lstStyle/>
        <a:p>
          <a:endParaRPr lang="en-US" baseline="0" dirty="0" smtClean="0">
            <a:solidFill>
              <a:schemeClr val="tx1"/>
            </a:solidFill>
          </a:endParaRPr>
        </a:p>
        <a:p>
          <a:endParaRPr lang="en-US" baseline="0" dirty="0" smtClean="0">
            <a:solidFill>
              <a:schemeClr val="tx1"/>
            </a:solidFill>
          </a:endParaRPr>
        </a:p>
        <a:p>
          <a:r>
            <a:rPr lang="en-US" b="0" baseline="0" dirty="0" smtClean="0">
              <a:solidFill>
                <a:schemeClr val="tx1"/>
              </a:solidFill>
            </a:rPr>
            <a:t>ABF Freight System, Inc.</a:t>
          </a:r>
        </a:p>
      </dgm:t>
    </dgm:pt>
    <dgm:pt modelId="{13DD8778-9501-496C-AA25-D30CB09BD486}" type="parTrans" cxnId="{1D465692-186B-46BF-9516-469BB23B3D28}">
      <dgm:prSet/>
      <dgm:spPr/>
      <dgm:t>
        <a:bodyPr/>
        <a:lstStyle/>
        <a:p>
          <a:endParaRPr lang="en-US"/>
        </a:p>
      </dgm:t>
    </dgm:pt>
    <dgm:pt modelId="{53B6D99A-44C4-461D-9C97-DDB87D0C2733}" type="sibTrans" cxnId="{1D465692-186B-46BF-9516-469BB23B3D28}">
      <dgm:prSet/>
      <dgm:spPr/>
      <dgm:t>
        <a:bodyPr/>
        <a:lstStyle/>
        <a:p>
          <a:endParaRPr lang="en-US"/>
        </a:p>
      </dgm:t>
    </dgm:pt>
    <dgm:pt modelId="{5EF60552-8C94-4F19-AAFE-C2F69B15D64E}">
      <dgm:prSet phldrT="[Text]"/>
      <dgm:spPr>
        <a:solidFill>
          <a:schemeClr val="bg1"/>
        </a:solidFill>
        <a:ln>
          <a:solidFill>
            <a:schemeClr val="tx1"/>
          </a:solidFill>
        </a:ln>
      </dgm:spPr>
      <dgm:t>
        <a:bodyPr/>
        <a:lstStyle/>
        <a:p>
          <a:endParaRPr lang="en-US" baseline="0" dirty="0" smtClean="0">
            <a:solidFill>
              <a:schemeClr val="tx1"/>
            </a:solidFill>
          </a:endParaRPr>
        </a:p>
      </dgm:t>
    </dgm:pt>
    <dgm:pt modelId="{4F6CA371-B425-427B-97D2-EBA3142C0417}" type="parTrans" cxnId="{CC587506-E698-4A4C-B630-53C65F1EC89C}">
      <dgm:prSet/>
      <dgm:spPr/>
      <dgm:t>
        <a:bodyPr/>
        <a:lstStyle/>
        <a:p>
          <a:endParaRPr lang="en-US"/>
        </a:p>
      </dgm:t>
    </dgm:pt>
    <dgm:pt modelId="{995AAD4C-FC54-4390-8FC1-9DFFFAE997E6}" type="sibTrans" cxnId="{CC587506-E698-4A4C-B630-53C65F1EC89C}">
      <dgm:prSet/>
      <dgm:spPr/>
      <dgm:t>
        <a:bodyPr/>
        <a:lstStyle/>
        <a:p>
          <a:endParaRPr lang="en-US"/>
        </a:p>
      </dgm:t>
    </dgm:pt>
    <dgm:pt modelId="{F0EAC326-8BF0-42FB-AAF2-31DBB72BBC25}">
      <dgm:prSet phldrT="[Text]"/>
      <dgm:spPr>
        <a:solidFill>
          <a:schemeClr val="bg1"/>
        </a:solidFill>
        <a:ln>
          <a:solidFill>
            <a:schemeClr val="tx1"/>
          </a:solidFill>
        </a:ln>
      </dgm:spPr>
      <dgm:t>
        <a:bodyPr/>
        <a:lstStyle/>
        <a:p>
          <a:endParaRPr lang="en-US" baseline="0" dirty="0" smtClean="0">
            <a:solidFill>
              <a:schemeClr val="tx1"/>
            </a:solidFill>
          </a:endParaRPr>
        </a:p>
      </dgm:t>
    </dgm:pt>
    <dgm:pt modelId="{615D6EF9-11B4-4F1F-9E01-41F049D5A1EF}" type="parTrans" cxnId="{319FB109-010B-4927-9CB5-6F875A7843FE}">
      <dgm:prSet/>
      <dgm:spPr/>
      <dgm:t>
        <a:bodyPr/>
        <a:lstStyle/>
        <a:p>
          <a:endParaRPr lang="en-US"/>
        </a:p>
      </dgm:t>
    </dgm:pt>
    <dgm:pt modelId="{770B6129-12BB-4E44-A6BF-F2865B2437BE}" type="sibTrans" cxnId="{319FB109-010B-4927-9CB5-6F875A7843FE}">
      <dgm:prSet/>
      <dgm:spPr/>
      <dgm:t>
        <a:bodyPr/>
        <a:lstStyle/>
        <a:p>
          <a:endParaRPr lang="en-US"/>
        </a:p>
      </dgm:t>
    </dgm:pt>
    <dgm:pt modelId="{3F3701BE-B6C9-4011-822C-F89B51972C02}">
      <dgm:prSet/>
      <dgm:spPr>
        <a:solidFill>
          <a:schemeClr val="bg1"/>
        </a:solidFill>
        <a:ln>
          <a:solidFill>
            <a:schemeClr val="tx1"/>
          </a:solidFill>
        </a:ln>
      </dgm:spPr>
      <dgm:t>
        <a:bodyPr/>
        <a:lstStyle/>
        <a:p>
          <a:endParaRPr lang="en-US" baseline="0" dirty="0" smtClean="0">
            <a:solidFill>
              <a:schemeClr val="tx1"/>
            </a:solidFill>
          </a:endParaRPr>
        </a:p>
      </dgm:t>
    </dgm:pt>
    <dgm:pt modelId="{EF63D743-71B8-4BED-B180-DE91164BA6B3}" type="parTrans" cxnId="{75BA5CC0-35DC-4527-B1D4-78F374F8DAD1}">
      <dgm:prSet/>
      <dgm:spPr/>
      <dgm:t>
        <a:bodyPr/>
        <a:lstStyle/>
        <a:p>
          <a:endParaRPr lang="en-US"/>
        </a:p>
      </dgm:t>
    </dgm:pt>
    <dgm:pt modelId="{661E4D81-02A3-44C6-9150-BC61337F2AD1}" type="sibTrans" cxnId="{75BA5CC0-35DC-4527-B1D4-78F374F8DAD1}">
      <dgm:prSet/>
      <dgm:spPr/>
      <dgm:t>
        <a:bodyPr/>
        <a:lstStyle/>
        <a:p>
          <a:endParaRPr lang="en-US"/>
        </a:p>
      </dgm:t>
    </dgm:pt>
    <dgm:pt modelId="{F6589496-1E4E-4E97-8E1F-B79F6A9AF995}">
      <dgm:prSet/>
      <dgm:spPr>
        <a:solidFill>
          <a:schemeClr val="bg1"/>
        </a:solidFill>
        <a:ln>
          <a:solidFill>
            <a:schemeClr val="tx1"/>
          </a:solidFill>
        </a:ln>
      </dgm:spPr>
      <dgm:t>
        <a:bodyPr/>
        <a:lstStyle/>
        <a:p>
          <a:endParaRPr lang="en-US" baseline="0" dirty="0" smtClean="0">
            <a:solidFill>
              <a:schemeClr val="tx1"/>
            </a:solidFill>
          </a:endParaRPr>
        </a:p>
      </dgm:t>
    </dgm:pt>
    <dgm:pt modelId="{4705B442-B3A9-4FCA-B9FF-565E339E7923}" type="parTrans" cxnId="{E301602A-71E9-468A-BFAC-4C16D12C5F85}">
      <dgm:prSet/>
      <dgm:spPr/>
      <dgm:t>
        <a:bodyPr/>
        <a:lstStyle/>
        <a:p>
          <a:endParaRPr lang="en-US"/>
        </a:p>
      </dgm:t>
    </dgm:pt>
    <dgm:pt modelId="{4AF4AA73-3534-4227-9C8A-B91AE6AF37A3}" type="sibTrans" cxnId="{E301602A-71E9-468A-BFAC-4C16D12C5F85}">
      <dgm:prSet/>
      <dgm:spPr/>
      <dgm:t>
        <a:bodyPr/>
        <a:lstStyle/>
        <a:p>
          <a:endParaRPr lang="en-US"/>
        </a:p>
      </dgm:t>
    </dgm:pt>
    <dgm:pt modelId="{89360FBD-6649-40CD-A27E-09BC8A1710EF}" type="pres">
      <dgm:prSet presAssocID="{7974331F-49B4-4325-A090-DD3F48968BC4}" presName="hierChild1" presStyleCnt="0">
        <dgm:presLayoutVars>
          <dgm:orgChart val="1"/>
          <dgm:chPref val="1"/>
          <dgm:dir/>
          <dgm:animOne val="branch"/>
          <dgm:animLvl val="lvl"/>
          <dgm:resizeHandles/>
        </dgm:presLayoutVars>
      </dgm:prSet>
      <dgm:spPr/>
      <dgm:t>
        <a:bodyPr/>
        <a:lstStyle/>
        <a:p>
          <a:endParaRPr lang="en-US"/>
        </a:p>
      </dgm:t>
    </dgm:pt>
    <dgm:pt modelId="{BA537FC3-8BEB-426C-80B2-0B89A9EAB091}" type="pres">
      <dgm:prSet presAssocID="{18301F9E-7BDD-44AE-B983-2C11AD222DEB}" presName="hierRoot1" presStyleCnt="0">
        <dgm:presLayoutVars>
          <dgm:hierBranch val="init"/>
        </dgm:presLayoutVars>
      </dgm:prSet>
      <dgm:spPr/>
    </dgm:pt>
    <dgm:pt modelId="{E4EAE98B-C899-4223-9CF7-AA5258E45838}" type="pres">
      <dgm:prSet presAssocID="{18301F9E-7BDD-44AE-B983-2C11AD222DEB}" presName="rootComposite1" presStyleCnt="0"/>
      <dgm:spPr/>
    </dgm:pt>
    <dgm:pt modelId="{E920936E-871B-4F26-B31C-CB446DB473AE}" type="pres">
      <dgm:prSet presAssocID="{18301F9E-7BDD-44AE-B983-2C11AD222DEB}" presName="rootText1" presStyleLbl="node0" presStyleIdx="0" presStyleCnt="1" custScaleX="118657" custScaleY="190285">
        <dgm:presLayoutVars>
          <dgm:chPref val="3"/>
        </dgm:presLayoutVars>
      </dgm:prSet>
      <dgm:spPr/>
      <dgm:t>
        <a:bodyPr/>
        <a:lstStyle/>
        <a:p>
          <a:endParaRPr lang="en-US"/>
        </a:p>
      </dgm:t>
    </dgm:pt>
    <dgm:pt modelId="{073ADD7E-8051-49B6-98AE-390AAE94BC7D}" type="pres">
      <dgm:prSet presAssocID="{18301F9E-7BDD-44AE-B983-2C11AD222DEB}" presName="rootConnector1" presStyleLbl="node1" presStyleIdx="0" presStyleCnt="0"/>
      <dgm:spPr/>
      <dgm:t>
        <a:bodyPr/>
        <a:lstStyle/>
        <a:p>
          <a:endParaRPr lang="en-US"/>
        </a:p>
      </dgm:t>
    </dgm:pt>
    <dgm:pt modelId="{3B3F0BFD-8AA6-4511-A1B5-C7F2A9C5F94E}" type="pres">
      <dgm:prSet presAssocID="{18301F9E-7BDD-44AE-B983-2C11AD222DEB}" presName="hierChild2" presStyleCnt="0"/>
      <dgm:spPr/>
    </dgm:pt>
    <dgm:pt modelId="{8C024048-DCD5-4286-BAB4-350E9546BB3E}" type="pres">
      <dgm:prSet presAssocID="{A50FF826-E3C4-4DB7-803E-068CB1A2392C}" presName="Name37" presStyleLbl="parChTrans1D2" presStyleIdx="0" presStyleCnt="6"/>
      <dgm:spPr/>
      <dgm:t>
        <a:bodyPr/>
        <a:lstStyle/>
        <a:p>
          <a:endParaRPr lang="en-US"/>
        </a:p>
      </dgm:t>
    </dgm:pt>
    <dgm:pt modelId="{A34EAD71-9EFA-4C58-BFAE-855324634AAB}" type="pres">
      <dgm:prSet presAssocID="{15A982C9-27DE-4D4D-870F-C592E5D6E44C}" presName="hierRoot2" presStyleCnt="0">
        <dgm:presLayoutVars>
          <dgm:hierBranch val="init"/>
        </dgm:presLayoutVars>
      </dgm:prSet>
      <dgm:spPr/>
    </dgm:pt>
    <dgm:pt modelId="{73EE8E98-9728-4FAE-BD68-514E347AB6FF}" type="pres">
      <dgm:prSet presAssocID="{15A982C9-27DE-4D4D-870F-C592E5D6E44C}" presName="rootComposite" presStyleCnt="0"/>
      <dgm:spPr/>
    </dgm:pt>
    <dgm:pt modelId="{9E46A383-6E97-4E7C-86D2-0B134F7193AC}" type="pres">
      <dgm:prSet presAssocID="{15A982C9-27DE-4D4D-870F-C592E5D6E44C}" presName="rootText" presStyleLbl="node2" presStyleIdx="0" presStyleCnt="6" custScaleX="126722" custScaleY="147783">
        <dgm:presLayoutVars>
          <dgm:chPref val="3"/>
        </dgm:presLayoutVars>
      </dgm:prSet>
      <dgm:spPr/>
      <dgm:t>
        <a:bodyPr/>
        <a:lstStyle/>
        <a:p>
          <a:endParaRPr lang="en-US"/>
        </a:p>
      </dgm:t>
    </dgm:pt>
    <dgm:pt modelId="{FA110274-39CB-41A7-8A84-46599DCA605A}" type="pres">
      <dgm:prSet presAssocID="{15A982C9-27DE-4D4D-870F-C592E5D6E44C}" presName="rootConnector" presStyleLbl="node2" presStyleIdx="0" presStyleCnt="6"/>
      <dgm:spPr/>
      <dgm:t>
        <a:bodyPr/>
        <a:lstStyle/>
        <a:p>
          <a:endParaRPr lang="en-US"/>
        </a:p>
      </dgm:t>
    </dgm:pt>
    <dgm:pt modelId="{676D0851-1E77-49B1-9D67-BA3A639159E8}" type="pres">
      <dgm:prSet presAssocID="{15A982C9-27DE-4D4D-870F-C592E5D6E44C}" presName="hierChild4" presStyleCnt="0"/>
      <dgm:spPr/>
    </dgm:pt>
    <dgm:pt modelId="{12A36CD9-F9BD-417D-9554-0644CB2A0149}" type="pres">
      <dgm:prSet presAssocID="{15A982C9-27DE-4D4D-870F-C592E5D6E44C}" presName="hierChild5" presStyleCnt="0"/>
      <dgm:spPr/>
    </dgm:pt>
    <dgm:pt modelId="{9902DFED-E826-4E47-9DA7-462318B55564}" type="pres">
      <dgm:prSet presAssocID="{13DD8778-9501-496C-AA25-D30CB09BD486}" presName="Name37" presStyleLbl="parChTrans1D2" presStyleIdx="1" presStyleCnt="6"/>
      <dgm:spPr/>
      <dgm:t>
        <a:bodyPr/>
        <a:lstStyle/>
        <a:p>
          <a:endParaRPr lang="en-US"/>
        </a:p>
      </dgm:t>
    </dgm:pt>
    <dgm:pt modelId="{37292387-B160-4C91-80A4-220BE6025340}" type="pres">
      <dgm:prSet presAssocID="{FCAFA421-57CB-4CE8-B552-CDD5EA795212}" presName="hierRoot2" presStyleCnt="0">
        <dgm:presLayoutVars>
          <dgm:hierBranch val="init"/>
        </dgm:presLayoutVars>
      </dgm:prSet>
      <dgm:spPr/>
    </dgm:pt>
    <dgm:pt modelId="{12E60880-DEDF-431B-A9C7-5436CF1ACEF6}" type="pres">
      <dgm:prSet presAssocID="{FCAFA421-57CB-4CE8-B552-CDD5EA795212}" presName="rootComposite" presStyleCnt="0"/>
      <dgm:spPr/>
    </dgm:pt>
    <dgm:pt modelId="{9D0773C9-63FE-4DD3-8668-7F265F966AC7}" type="pres">
      <dgm:prSet presAssocID="{FCAFA421-57CB-4CE8-B552-CDD5EA795212}" presName="rootText" presStyleLbl="node2" presStyleIdx="1" presStyleCnt="6" custAng="0" custScaleX="133059" custScaleY="142696" custLinFactNeighborX="1338" custLinFactNeighborY="1208">
        <dgm:presLayoutVars>
          <dgm:chPref val="3"/>
        </dgm:presLayoutVars>
      </dgm:prSet>
      <dgm:spPr/>
      <dgm:t>
        <a:bodyPr/>
        <a:lstStyle/>
        <a:p>
          <a:endParaRPr lang="en-US"/>
        </a:p>
      </dgm:t>
    </dgm:pt>
    <dgm:pt modelId="{F25FD09D-9F7B-452B-A584-ACA4C8E301F1}" type="pres">
      <dgm:prSet presAssocID="{FCAFA421-57CB-4CE8-B552-CDD5EA795212}" presName="rootConnector" presStyleLbl="node2" presStyleIdx="1" presStyleCnt="6"/>
      <dgm:spPr/>
      <dgm:t>
        <a:bodyPr/>
        <a:lstStyle/>
        <a:p>
          <a:endParaRPr lang="en-US"/>
        </a:p>
      </dgm:t>
    </dgm:pt>
    <dgm:pt modelId="{70BF85AD-63CC-4214-BC34-35E1675229BB}" type="pres">
      <dgm:prSet presAssocID="{FCAFA421-57CB-4CE8-B552-CDD5EA795212}" presName="hierChild4" presStyleCnt="0"/>
      <dgm:spPr/>
    </dgm:pt>
    <dgm:pt modelId="{53243F89-8960-46D2-B54B-1A9399D7DCB1}" type="pres">
      <dgm:prSet presAssocID="{FCAFA421-57CB-4CE8-B552-CDD5EA795212}" presName="hierChild5" presStyleCnt="0"/>
      <dgm:spPr/>
    </dgm:pt>
    <dgm:pt modelId="{94A33994-6BB8-4973-9329-790B25CE555F}" type="pres">
      <dgm:prSet presAssocID="{4F6CA371-B425-427B-97D2-EBA3142C0417}" presName="Name37" presStyleLbl="parChTrans1D2" presStyleIdx="2" presStyleCnt="6"/>
      <dgm:spPr/>
      <dgm:t>
        <a:bodyPr/>
        <a:lstStyle/>
        <a:p>
          <a:endParaRPr lang="en-US"/>
        </a:p>
      </dgm:t>
    </dgm:pt>
    <dgm:pt modelId="{6AE65E3B-1B1D-4878-9929-43D1CBAA6C6C}" type="pres">
      <dgm:prSet presAssocID="{5EF60552-8C94-4F19-AAFE-C2F69B15D64E}" presName="hierRoot2" presStyleCnt="0">
        <dgm:presLayoutVars>
          <dgm:hierBranch val="init"/>
        </dgm:presLayoutVars>
      </dgm:prSet>
      <dgm:spPr/>
    </dgm:pt>
    <dgm:pt modelId="{43F96838-E020-4CFF-9CEF-9A203F1116E6}" type="pres">
      <dgm:prSet presAssocID="{5EF60552-8C94-4F19-AAFE-C2F69B15D64E}" presName="rootComposite" presStyleCnt="0"/>
      <dgm:spPr/>
    </dgm:pt>
    <dgm:pt modelId="{7E495A1B-36F2-44CC-8D58-8CBE6F111F9B}" type="pres">
      <dgm:prSet presAssocID="{5EF60552-8C94-4F19-AAFE-C2F69B15D64E}" presName="rootText" presStyleLbl="node2" presStyleIdx="2" presStyleCnt="6" custScaleY="103714">
        <dgm:presLayoutVars>
          <dgm:chPref val="3"/>
        </dgm:presLayoutVars>
      </dgm:prSet>
      <dgm:spPr/>
      <dgm:t>
        <a:bodyPr/>
        <a:lstStyle/>
        <a:p>
          <a:endParaRPr lang="en-US"/>
        </a:p>
      </dgm:t>
    </dgm:pt>
    <dgm:pt modelId="{96315747-398B-4B14-A29D-1253DE1A5907}" type="pres">
      <dgm:prSet presAssocID="{5EF60552-8C94-4F19-AAFE-C2F69B15D64E}" presName="rootConnector" presStyleLbl="node2" presStyleIdx="2" presStyleCnt="6"/>
      <dgm:spPr/>
      <dgm:t>
        <a:bodyPr/>
        <a:lstStyle/>
        <a:p>
          <a:endParaRPr lang="en-US"/>
        </a:p>
      </dgm:t>
    </dgm:pt>
    <dgm:pt modelId="{59F37229-4B16-401C-B3E5-80AA326BE396}" type="pres">
      <dgm:prSet presAssocID="{5EF60552-8C94-4F19-AAFE-C2F69B15D64E}" presName="hierChild4" presStyleCnt="0"/>
      <dgm:spPr/>
    </dgm:pt>
    <dgm:pt modelId="{23975AFA-EFF9-4A4D-8CD1-6B78838406F5}" type="pres">
      <dgm:prSet presAssocID="{5EF60552-8C94-4F19-AAFE-C2F69B15D64E}" presName="hierChild5" presStyleCnt="0"/>
      <dgm:spPr/>
    </dgm:pt>
    <dgm:pt modelId="{2D53E470-374D-4786-9F8F-6A9A9F0F5D14}" type="pres">
      <dgm:prSet presAssocID="{615D6EF9-11B4-4F1F-9E01-41F049D5A1EF}" presName="Name37" presStyleLbl="parChTrans1D2" presStyleIdx="3" presStyleCnt="6"/>
      <dgm:spPr/>
      <dgm:t>
        <a:bodyPr/>
        <a:lstStyle/>
        <a:p>
          <a:endParaRPr lang="en-US"/>
        </a:p>
      </dgm:t>
    </dgm:pt>
    <dgm:pt modelId="{D207F32B-866A-45AB-9B9D-B0788A8F5CA4}" type="pres">
      <dgm:prSet presAssocID="{F0EAC326-8BF0-42FB-AAF2-31DBB72BBC25}" presName="hierRoot2" presStyleCnt="0">
        <dgm:presLayoutVars>
          <dgm:hierBranch val="init"/>
        </dgm:presLayoutVars>
      </dgm:prSet>
      <dgm:spPr/>
    </dgm:pt>
    <dgm:pt modelId="{02E46394-E86B-4CFF-A534-BA4565C70D54}" type="pres">
      <dgm:prSet presAssocID="{F0EAC326-8BF0-42FB-AAF2-31DBB72BBC25}" presName="rootComposite" presStyleCnt="0"/>
      <dgm:spPr/>
    </dgm:pt>
    <dgm:pt modelId="{F907E388-FDC0-4AE6-AC86-F0EC9AD63EF0}" type="pres">
      <dgm:prSet presAssocID="{F0EAC326-8BF0-42FB-AAF2-31DBB72BBC25}" presName="rootText" presStyleLbl="node2" presStyleIdx="3" presStyleCnt="6">
        <dgm:presLayoutVars>
          <dgm:chPref val="3"/>
        </dgm:presLayoutVars>
      </dgm:prSet>
      <dgm:spPr/>
      <dgm:t>
        <a:bodyPr/>
        <a:lstStyle/>
        <a:p>
          <a:endParaRPr lang="en-US"/>
        </a:p>
      </dgm:t>
    </dgm:pt>
    <dgm:pt modelId="{692FBABD-C3A2-4A5B-A06C-39F413F24B0C}" type="pres">
      <dgm:prSet presAssocID="{F0EAC326-8BF0-42FB-AAF2-31DBB72BBC25}" presName="rootConnector" presStyleLbl="node2" presStyleIdx="3" presStyleCnt="6"/>
      <dgm:spPr/>
      <dgm:t>
        <a:bodyPr/>
        <a:lstStyle/>
        <a:p>
          <a:endParaRPr lang="en-US"/>
        </a:p>
      </dgm:t>
    </dgm:pt>
    <dgm:pt modelId="{50E1764C-C459-4ED5-B3FC-A708FFCFC01E}" type="pres">
      <dgm:prSet presAssocID="{F0EAC326-8BF0-42FB-AAF2-31DBB72BBC25}" presName="hierChild4" presStyleCnt="0"/>
      <dgm:spPr/>
    </dgm:pt>
    <dgm:pt modelId="{7D3FFCB9-962C-44BD-A7B3-7CE0274C42DE}" type="pres">
      <dgm:prSet presAssocID="{F0EAC326-8BF0-42FB-AAF2-31DBB72BBC25}" presName="hierChild5" presStyleCnt="0"/>
      <dgm:spPr/>
    </dgm:pt>
    <dgm:pt modelId="{F1459521-1BC7-4571-A355-253CF76F8EF9}" type="pres">
      <dgm:prSet presAssocID="{4705B442-B3A9-4FCA-B9FF-565E339E7923}" presName="Name37" presStyleLbl="parChTrans1D2" presStyleIdx="4" presStyleCnt="6"/>
      <dgm:spPr/>
      <dgm:t>
        <a:bodyPr/>
        <a:lstStyle/>
        <a:p>
          <a:endParaRPr lang="en-US"/>
        </a:p>
      </dgm:t>
    </dgm:pt>
    <dgm:pt modelId="{3B97E4A9-8B90-489A-943C-4EC8C369002A}" type="pres">
      <dgm:prSet presAssocID="{F6589496-1E4E-4E97-8E1F-B79F6A9AF995}" presName="hierRoot2" presStyleCnt="0">
        <dgm:presLayoutVars>
          <dgm:hierBranch val="init"/>
        </dgm:presLayoutVars>
      </dgm:prSet>
      <dgm:spPr/>
    </dgm:pt>
    <dgm:pt modelId="{BD87BE8C-7B93-4A5C-976D-3015A04D83FE}" type="pres">
      <dgm:prSet presAssocID="{F6589496-1E4E-4E97-8E1F-B79F6A9AF995}" presName="rootComposite" presStyleCnt="0"/>
      <dgm:spPr/>
    </dgm:pt>
    <dgm:pt modelId="{F96B9639-892D-494A-9CA0-CE8BEEE00B83}" type="pres">
      <dgm:prSet presAssocID="{F6589496-1E4E-4E97-8E1F-B79F6A9AF995}" presName="rootText" presStyleLbl="node2" presStyleIdx="4" presStyleCnt="6">
        <dgm:presLayoutVars>
          <dgm:chPref val="3"/>
        </dgm:presLayoutVars>
      </dgm:prSet>
      <dgm:spPr/>
      <dgm:t>
        <a:bodyPr/>
        <a:lstStyle/>
        <a:p>
          <a:endParaRPr lang="en-US"/>
        </a:p>
      </dgm:t>
    </dgm:pt>
    <dgm:pt modelId="{C865D2C8-2A60-4834-B1AF-68C82597D99C}" type="pres">
      <dgm:prSet presAssocID="{F6589496-1E4E-4E97-8E1F-B79F6A9AF995}" presName="rootConnector" presStyleLbl="node2" presStyleIdx="4" presStyleCnt="6"/>
      <dgm:spPr/>
      <dgm:t>
        <a:bodyPr/>
        <a:lstStyle/>
        <a:p>
          <a:endParaRPr lang="en-US"/>
        </a:p>
      </dgm:t>
    </dgm:pt>
    <dgm:pt modelId="{2C4A0477-34E6-40B0-BC86-FA2DF6D107AB}" type="pres">
      <dgm:prSet presAssocID="{F6589496-1E4E-4E97-8E1F-B79F6A9AF995}" presName="hierChild4" presStyleCnt="0"/>
      <dgm:spPr/>
    </dgm:pt>
    <dgm:pt modelId="{9D12767E-705C-4EF6-8E30-F846436971B5}" type="pres">
      <dgm:prSet presAssocID="{F6589496-1E4E-4E97-8E1F-B79F6A9AF995}" presName="hierChild5" presStyleCnt="0"/>
      <dgm:spPr/>
    </dgm:pt>
    <dgm:pt modelId="{BC51ED85-2F9F-4FE3-918B-DBDECF86E964}" type="pres">
      <dgm:prSet presAssocID="{EF63D743-71B8-4BED-B180-DE91164BA6B3}" presName="Name37" presStyleLbl="parChTrans1D2" presStyleIdx="5" presStyleCnt="6"/>
      <dgm:spPr/>
      <dgm:t>
        <a:bodyPr/>
        <a:lstStyle/>
        <a:p>
          <a:endParaRPr lang="en-US"/>
        </a:p>
      </dgm:t>
    </dgm:pt>
    <dgm:pt modelId="{34E2A454-7DC7-49D5-9728-0FE62353BD06}" type="pres">
      <dgm:prSet presAssocID="{3F3701BE-B6C9-4011-822C-F89B51972C02}" presName="hierRoot2" presStyleCnt="0">
        <dgm:presLayoutVars>
          <dgm:hierBranch val="init"/>
        </dgm:presLayoutVars>
      </dgm:prSet>
      <dgm:spPr/>
    </dgm:pt>
    <dgm:pt modelId="{8A4EBC80-4C12-4E7A-AA1A-F86833BAC6C7}" type="pres">
      <dgm:prSet presAssocID="{3F3701BE-B6C9-4011-822C-F89B51972C02}" presName="rootComposite" presStyleCnt="0"/>
      <dgm:spPr/>
    </dgm:pt>
    <dgm:pt modelId="{E2B2B8CC-D06A-4BA6-BCB4-E0A5A021F0C5}" type="pres">
      <dgm:prSet presAssocID="{3F3701BE-B6C9-4011-822C-F89B51972C02}" presName="rootText" presStyleLbl="node2" presStyleIdx="5" presStyleCnt="6">
        <dgm:presLayoutVars>
          <dgm:chPref val="3"/>
        </dgm:presLayoutVars>
      </dgm:prSet>
      <dgm:spPr/>
      <dgm:t>
        <a:bodyPr/>
        <a:lstStyle/>
        <a:p>
          <a:endParaRPr lang="en-US"/>
        </a:p>
      </dgm:t>
    </dgm:pt>
    <dgm:pt modelId="{85D639E2-5A37-423F-8464-E699803FE9EE}" type="pres">
      <dgm:prSet presAssocID="{3F3701BE-B6C9-4011-822C-F89B51972C02}" presName="rootConnector" presStyleLbl="node2" presStyleIdx="5" presStyleCnt="6"/>
      <dgm:spPr/>
      <dgm:t>
        <a:bodyPr/>
        <a:lstStyle/>
        <a:p>
          <a:endParaRPr lang="en-US"/>
        </a:p>
      </dgm:t>
    </dgm:pt>
    <dgm:pt modelId="{15627EA8-EFA4-4695-AA1C-7EAF57F36C30}" type="pres">
      <dgm:prSet presAssocID="{3F3701BE-B6C9-4011-822C-F89B51972C02}" presName="hierChild4" presStyleCnt="0"/>
      <dgm:spPr/>
    </dgm:pt>
    <dgm:pt modelId="{3D6D61B2-1896-4803-913E-AB0BE87D8B17}" type="pres">
      <dgm:prSet presAssocID="{3F3701BE-B6C9-4011-822C-F89B51972C02}" presName="hierChild5" presStyleCnt="0"/>
      <dgm:spPr/>
    </dgm:pt>
    <dgm:pt modelId="{37CDC79F-4D8E-4632-90E8-6DFC268B1325}" type="pres">
      <dgm:prSet presAssocID="{18301F9E-7BDD-44AE-B983-2C11AD222DEB}" presName="hierChild3" presStyleCnt="0"/>
      <dgm:spPr/>
    </dgm:pt>
  </dgm:ptLst>
  <dgm:cxnLst>
    <dgm:cxn modelId="{9F26C845-B912-473C-A4D4-E0108E322204}" type="presOf" srcId="{18301F9E-7BDD-44AE-B983-2C11AD222DEB}" destId="{073ADD7E-8051-49B6-98AE-390AAE94BC7D}" srcOrd="1" destOrd="0" presId="urn:microsoft.com/office/officeart/2005/8/layout/orgChart1"/>
    <dgm:cxn modelId="{5E293972-92F4-4DDC-89FE-5BB9B263091C}" type="presOf" srcId="{15A982C9-27DE-4D4D-870F-C592E5D6E44C}" destId="{FA110274-39CB-41A7-8A84-46599DCA605A}" srcOrd="1" destOrd="0" presId="urn:microsoft.com/office/officeart/2005/8/layout/orgChart1"/>
    <dgm:cxn modelId="{6DABD88F-B734-42E2-A289-FA653BEF64C0}" type="presOf" srcId="{FCAFA421-57CB-4CE8-B552-CDD5EA795212}" destId="{9D0773C9-63FE-4DD3-8668-7F265F966AC7}" srcOrd="0" destOrd="0" presId="urn:microsoft.com/office/officeart/2005/8/layout/orgChart1"/>
    <dgm:cxn modelId="{1D465692-186B-46BF-9516-469BB23B3D28}" srcId="{18301F9E-7BDD-44AE-B983-2C11AD222DEB}" destId="{FCAFA421-57CB-4CE8-B552-CDD5EA795212}" srcOrd="1" destOrd="0" parTransId="{13DD8778-9501-496C-AA25-D30CB09BD486}" sibTransId="{53B6D99A-44C4-461D-9C97-DDB87D0C2733}"/>
    <dgm:cxn modelId="{5AEBFB29-3C5A-418B-9B31-0D3A38F4D054}" type="presOf" srcId="{615D6EF9-11B4-4F1F-9E01-41F049D5A1EF}" destId="{2D53E470-374D-4786-9F8F-6A9A9F0F5D14}" srcOrd="0" destOrd="0" presId="urn:microsoft.com/office/officeart/2005/8/layout/orgChart1"/>
    <dgm:cxn modelId="{280CFA4D-A713-4A07-8D40-514A6D31FF74}" type="presOf" srcId="{5EF60552-8C94-4F19-AAFE-C2F69B15D64E}" destId="{96315747-398B-4B14-A29D-1253DE1A5907}" srcOrd="1" destOrd="0" presId="urn:microsoft.com/office/officeart/2005/8/layout/orgChart1"/>
    <dgm:cxn modelId="{5A85325D-CB0D-4D73-B42B-AA936AA51442}" type="presOf" srcId="{3F3701BE-B6C9-4011-822C-F89B51972C02}" destId="{85D639E2-5A37-423F-8464-E699803FE9EE}" srcOrd="1" destOrd="0" presId="urn:microsoft.com/office/officeart/2005/8/layout/orgChart1"/>
    <dgm:cxn modelId="{AB7126D8-804D-411A-8907-287F5D1C8296}" type="presOf" srcId="{A50FF826-E3C4-4DB7-803E-068CB1A2392C}" destId="{8C024048-DCD5-4286-BAB4-350E9546BB3E}" srcOrd="0" destOrd="0" presId="urn:microsoft.com/office/officeart/2005/8/layout/orgChart1"/>
    <dgm:cxn modelId="{FC2F2F1B-2142-49A8-9500-D6BEE7177046}" type="presOf" srcId="{4F6CA371-B425-427B-97D2-EBA3142C0417}" destId="{94A33994-6BB8-4973-9329-790B25CE555F}" srcOrd="0" destOrd="0" presId="urn:microsoft.com/office/officeart/2005/8/layout/orgChart1"/>
    <dgm:cxn modelId="{E9E43B33-BFC5-4499-8730-A2D05410A011}" type="presOf" srcId="{15A982C9-27DE-4D4D-870F-C592E5D6E44C}" destId="{9E46A383-6E97-4E7C-86D2-0B134F7193AC}" srcOrd="0" destOrd="0" presId="urn:microsoft.com/office/officeart/2005/8/layout/orgChart1"/>
    <dgm:cxn modelId="{308731B5-E8E0-46C7-A2E0-029C9E23B2C0}" type="presOf" srcId="{F6589496-1E4E-4E97-8E1F-B79F6A9AF995}" destId="{F96B9639-892D-494A-9CA0-CE8BEEE00B83}" srcOrd="0" destOrd="0" presId="urn:microsoft.com/office/officeart/2005/8/layout/orgChart1"/>
    <dgm:cxn modelId="{97D149D6-DB9B-4698-A600-9AAF66D65327}" type="presOf" srcId="{5EF60552-8C94-4F19-AAFE-C2F69B15D64E}" destId="{7E495A1B-36F2-44CC-8D58-8CBE6F111F9B}" srcOrd="0" destOrd="0" presId="urn:microsoft.com/office/officeart/2005/8/layout/orgChart1"/>
    <dgm:cxn modelId="{F34B2D92-FABD-4230-A0D9-98E7781FCAC2}" type="presOf" srcId="{13DD8778-9501-496C-AA25-D30CB09BD486}" destId="{9902DFED-E826-4E47-9DA7-462318B55564}" srcOrd="0" destOrd="0" presId="urn:microsoft.com/office/officeart/2005/8/layout/orgChart1"/>
    <dgm:cxn modelId="{75BA5CC0-35DC-4527-B1D4-78F374F8DAD1}" srcId="{18301F9E-7BDD-44AE-B983-2C11AD222DEB}" destId="{3F3701BE-B6C9-4011-822C-F89B51972C02}" srcOrd="5" destOrd="0" parTransId="{EF63D743-71B8-4BED-B180-DE91164BA6B3}" sibTransId="{661E4D81-02A3-44C6-9150-BC61337F2AD1}"/>
    <dgm:cxn modelId="{63C1C0B5-D418-46D4-AE5B-1D8805FEB2C9}" type="presOf" srcId="{F6589496-1E4E-4E97-8E1F-B79F6A9AF995}" destId="{C865D2C8-2A60-4834-B1AF-68C82597D99C}" srcOrd="1" destOrd="0" presId="urn:microsoft.com/office/officeart/2005/8/layout/orgChart1"/>
    <dgm:cxn modelId="{78687767-A584-4D50-9682-056317CA68E6}" type="presOf" srcId="{7974331F-49B4-4325-A090-DD3F48968BC4}" destId="{89360FBD-6649-40CD-A27E-09BC8A1710EF}" srcOrd="0" destOrd="0" presId="urn:microsoft.com/office/officeart/2005/8/layout/orgChart1"/>
    <dgm:cxn modelId="{CC587506-E698-4A4C-B630-53C65F1EC89C}" srcId="{18301F9E-7BDD-44AE-B983-2C11AD222DEB}" destId="{5EF60552-8C94-4F19-AAFE-C2F69B15D64E}" srcOrd="2" destOrd="0" parTransId="{4F6CA371-B425-427B-97D2-EBA3142C0417}" sibTransId="{995AAD4C-FC54-4390-8FC1-9DFFFAE997E6}"/>
    <dgm:cxn modelId="{6765268A-9C40-4430-BBB8-B5011D1CC577}" type="presOf" srcId="{FCAFA421-57CB-4CE8-B552-CDD5EA795212}" destId="{F25FD09D-9F7B-452B-A584-ACA4C8E301F1}" srcOrd="1" destOrd="0" presId="urn:microsoft.com/office/officeart/2005/8/layout/orgChart1"/>
    <dgm:cxn modelId="{EF61F5DC-3EEE-4656-A95C-0B944934F692}" type="presOf" srcId="{EF63D743-71B8-4BED-B180-DE91164BA6B3}" destId="{BC51ED85-2F9F-4FE3-918B-DBDECF86E964}" srcOrd="0" destOrd="0" presId="urn:microsoft.com/office/officeart/2005/8/layout/orgChart1"/>
    <dgm:cxn modelId="{5B9F89EB-4F63-4F56-A766-932B0A5368FF}" srcId="{18301F9E-7BDD-44AE-B983-2C11AD222DEB}" destId="{15A982C9-27DE-4D4D-870F-C592E5D6E44C}" srcOrd="0" destOrd="0" parTransId="{A50FF826-E3C4-4DB7-803E-068CB1A2392C}" sibTransId="{B49CE12E-D927-44DF-934A-FD74A937F3A1}"/>
    <dgm:cxn modelId="{93AF04AE-1D4B-44D4-9035-E18BD7E90851}" srcId="{7974331F-49B4-4325-A090-DD3F48968BC4}" destId="{18301F9E-7BDD-44AE-B983-2C11AD222DEB}" srcOrd="0" destOrd="0" parTransId="{96B35FDC-4982-4CF4-9B37-6667DAE0C701}" sibTransId="{AFE78CA7-813F-4230-BB81-2508AED6F0F3}"/>
    <dgm:cxn modelId="{3427DF5D-0FB3-4DD2-BE7A-366A4ADCF717}" type="presOf" srcId="{F0EAC326-8BF0-42FB-AAF2-31DBB72BBC25}" destId="{F907E388-FDC0-4AE6-AC86-F0EC9AD63EF0}" srcOrd="0" destOrd="0" presId="urn:microsoft.com/office/officeart/2005/8/layout/orgChart1"/>
    <dgm:cxn modelId="{00AE42F3-F9B4-4DB0-AE84-EC3EC92AF4C6}" type="presOf" srcId="{F0EAC326-8BF0-42FB-AAF2-31DBB72BBC25}" destId="{692FBABD-C3A2-4A5B-A06C-39F413F24B0C}" srcOrd="1" destOrd="0" presId="urn:microsoft.com/office/officeart/2005/8/layout/orgChart1"/>
    <dgm:cxn modelId="{D1FCF4A8-477B-46F5-B1E4-786F16D51098}" type="presOf" srcId="{4705B442-B3A9-4FCA-B9FF-565E339E7923}" destId="{F1459521-1BC7-4571-A355-253CF76F8EF9}" srcOrd="0" destOrd="0" presId="urn:microsoft.com/office/officeart/2005/8/layout/orgChart1"/>
    <dgm:cxn modelId="{DB93269B-B2D7-47AB-B6A9-37A1EAEB09E5}" type="presOf" srcId="{18301F9E-7BDD-44AE-B983-2C11AD222DEB}" destId="{E920936E-871B-4F26-B31C-CB446DB473AE}" srcOrd="0" destOrd="0" presId="urn:microsoft.com/office/officeart/2005/8/layout/orgChart1"/>
    <dgm:cxn modelId="{E301602A-71E9-468A-BFAC-4C16D12C5F85}" srcId="{18301F9E-7BDD-44AE-B983-2C11AD222DEB}" destId="{F6589496-1E4E-4E97-8E1F-B79F6A9AF995}" srcOrd="4" destOrd="0" parTransId="{4705B442-B3A9-4FCA-B9FF-565E339E7923}" sibTransId="{4AF4AA73-3534-4227-9C8A-B91AE6AF37A3}"/>
    <dgm:cxn modelId="{1EF94174-8C72-49F2-A421-07AA21885F09}" type="presOf" srcId="{3F3701BE-B6C9-4011-822C-F89B51972C02}" destId="{E2B2B8CC-D06A-4BA6-BCB4-E0A5A021F0C5}" srcOrd="0" destOrd="0" presId="urn:microsoft.com/office/officeart/2005/8/layout/orgChart1"/>
    <dgm:cxn modelId="{319FB109-010B-4927-9CB5-6F875A7843FE}" srcId="{18301F9E-7BDD-44AE-B983-2C11AD222DEB}" destId="{F0EAC326-8BF0-42FB-AAF2-31DBB72BBC25}" srcOrd="3" destOrd="0" parTransId="{615D6EF9-11B4-4F1F-9E01-41F049D5A1EF}" sibTransId="{770B6129-12BB-4E44-A6BF-F2865B2437BE}"/>
    <dgm:cxn modelId="{D8B5467E-FF7C-46F6-BB46-8DF34E6EDAAE}" type="presParOf" srcId="{89360FBD-6649-40CD-A27E-09BC8A1710EF}" destId="{BA537FC3-8BEB-426C-80B2-0B89A9EAB091}" srcOrd="0" destOrd="0" presId="urn:microsoft.com/office/officeart/2005/8/layout/orgChart1"/>
    <dgm:cxn modelId="{FFA4BA5B-E7A5-48A1-A70B-C6368537929A}" type="presParOf" srcId="{BA537FC3-8BEB-426C-80B2-0B89A9EAB091}" destId="{E4EAE98B-C899-4223-9CF7-AA5258E45838}" srcOrd="0" destOrd="0" presId="urn:microsoft.com/office/officeart/2005/8/layout/orgChart1"/>
    <dgm:cxn modelId="{09EBD0DD-EDC8-4B6A-8282-5266A5D8110E}" type="presParOf" srcId="{E4EAE98B-C899-4223-9CF7-AA5258E45838}" destId="{E920936E-871B-4F26-B31C-CB446DB473AE}" srcOrd="0" destOrd="0" presId="urn:microsoft.com/office/officeart/2005/8/layout/orgChart1"/>
    <dgm:cxn modelId="{D4E09B4F-6904-4858-ADB5-A75297B52E16}" type="presParOf" srcId="{E4EAE98B-C899-4223-9CF7-AA5258E45838}" destId="{073ADD7E-8051-49B6-98AE-390AAE94BC7D}" srcOrd="1" destOrd="0" presId="urn:microsoft.com/office/officeart/2005/8/layout/orgChart1"/>
    <dgm:cxn modelId="{1646F3A9-A770-4090-9154-109F568C01FE}" type="presParOf" srcId="{BA537FC3-8BEB-426C-80B2-0B89A9EAB091}" destId="{3B3F0BFD-8AA6-4511-A1B5-C7F2A9C5F94E}" srcOrd="1" destOrd="0" presId="urn:microsoft.com/office/officeart/2005/8/layout/orgChart1"/>
    <dgm:cxn modelId="{C885E2CC-974C-4F24-9D64-261A26FA64DB}" type="presParOf" srcId="{3B3F0BFD-8AA6-4511-A1B5-C7F2A9C5F94E}" destId="{8C024048-DCD5-4286-BAB4-350E9546BB3E}" srcOrd="0" destOrd="0" presId="urn:microsoft.com/office/officeart/2005/8/layout/orgChart1"/>
    <dgm:cxn modelId="{D048860B-45E3-4992-BCD3-F7C9BF92FD12}" type="presParOf" srcId="{3B3F0BFD-8AA6-4511-A1B5-C7F2A9C5F94E}" destId="{A34EAD71-9EFA-4C58-BFAE-855324634AAB}" srcOrd="1" destOrd="0" presId="urn:microsoft.com/office/officeart/2005/8/layout/orgChart1"/>
    <dgm:cxn modelId="{99E00308-30A6-4146-AF49-479754E6F416}" type="presParOf" srcId="{A34EAD71-9EFA-4C58-BFAE-855324634AAB}" destId="{73EE8E98-9728-4FAE-BD68-514E347AB6FF}" srcOrd="0" destOrd="0" presId="urn:microsoft.com/office/officeart/2005/8/layout/orgChart1"/>
    <dgm:cxn modelId="{1E52F3B8-A479-40AE-B45F-BCF972DC7479}" type="presParOf" srcId="{73EE8E98-9728-4FAE-BD68-514E347AB6FF}" destId="{9E46A383-6E97-4E7C-86D2-0B134F7193AC}" srcOrd="0" destOrd="0" presId="urn:microsoft.com/office/officeart/2005/8/layout/orgChart1"/>
    <dgm:cxn modelId="{E24DADBA-1A72-4C67-92C2-5292014AB7E4}" type="presParOf" srcId="{73EE8E98-9728-4FAE-BD68-514E347AB6FF}" destId="{FA110274-39CB-41A7-8A84-46599DCA605A}" srcOrd="1" destOrd="0" presId="urn:microsoft.com/office/officeart/2005/8/layout/orgChart1"/>
    <dgm:cxn modelId="{4E1E4DC8-4E08-4670-B935-6D84DF247371}" type="presParOf" srcId="{A34EAD71-9EFA-4C58-BFAE-855324634AAB}" destId="{676D0851-1E77-49B1-9D67-BA3A639159E8}" srcOrd="1" destOrd="0" presId="urn:microsoft.com/office/officeart/2005/8/layout/orgChart1"/>
    <dgm:cxn modelId="{73E38A79-928F-4F93-9726-9F5A891602DE}" type="presParOf" srcId="{A34EAD71-9EFA-4C58-BFAE-855324634AAB}" destId="{12A36CD9-F9BD-417D-9554-0644CB2A0149}" srcOrd="2" destOrd="0" presId="urn:microsoft.com/office/officeart/2005/8/layout/orgChart1"/>
    <dgm:cxn modelId="{82A3032D-2DCF-49A9-888F-A04DD5A64FDE}" type="presParOf" srcId="{3B3F0BFD-8AA6-4511-A1B5-C7F2A9C5F94E}" destId="{9902DFED-E826-4E47-9DA7-462318B55564}" srcOrd="2" destOrd="0" presId="urn:microsoft.com/office/officeart/2005/8/layout/orgChart1"/>
    <dgm:cxn modelId="{BC70898B-8CDA-4610-A80B-FA3C31685383}" type="presParOf" srcId="{3B3F0BFD-8AA6-4511-A1B5-C7F2A9C5F94E}" destId="{37292387-B160-4C91-80A4-220BE6025340}" srcOrd="3" destOrd="0" presId="urn:microsoft.com/office/officeart/2005/8/layout/orgChart1"/>
    <dgm:cxn modelId="{A71F5819-899E-4706-AB9E-44CDA07819FA}" type="presParOf" srcId="{37292387-B160-4C91-80A4-220BE6025340}" destId="{12E60880-DEDF-431B-A9C7-5436CF1ACEF6}" srcOrd="0" destOrd="0" presId="urn:microsoft.com/office/officeart/2005/8/layout/orgChart1"/>
    <dgm:cxn modelId="{2A7C31B8-DB60-42A6-BB33-019662A4DAF9}" type="presParOf" srcId="{12E60880-DEDF-431B-A9C7-5436CF1ACEF6}" destId="{9D0773C9-63FE-4DD3-8668-7F265F966AC7}" srcOrd="0" destOrd="0" presId="urn:microsoft.com/office/officeart/2005/8/layout/orgChart1"/>
    <dgm:cxn modelId="{176C15E0-EF45-47CD-917A-6CF32B81BF5B}" type="presParOf" srcId="{12E60880-DEDF-431B-A9C7-5436CF1ACEF6}" destId="{F25FD09D-9F7B-452B-A584-ACA4C8E301F1}" srcOrd="1" destOrd="0" presId="urn:microsoft.com/office/officeart/2005/8/layout/orgChart1"/>
    <dgm:cxn modelId="{F286FB8B-DA93-4F64-B1F6-13395A1C2408}" type="presParOf" srcId="{37292387-B160-4C91-80A4-220BE6025340}" destId="{70BF85AD-63CC-4214-BC34-35E1675229BB}" srcOrd="1" destOrd="0" presId="urn:microsoft.com/office/officeart/2005/8/layout/orgChart1"/>
    <dgm:cxn modelId="{457BE7AC-731D-4916-B98F-1151B45BB619}" type="presParOf" srcId="{37292387-B160-4C91-80A4-220BE6025340}" destId="{53243F89-8960-46D2-B54B-1A9399D7DCB1}" srcOrd="2" destOrd="0" presId="urn:microsoft.com/office/officeart/2005/8/layout/orgChart1"/>
    <dgm:cxn modelId="{2F3B1F67-A2EE-40C2-83C5-118637B18CEE}" type="presParOf" srcId="{3B3F0BFD-8AA6-4511-A1B5-C7F2A9C5F94E}" destId="{94A33994-6BB8-4973-9329-790B25CE555F}" srcOrd="4" destOrd="0" presId="urn:microsoft.com/office/officeart/2005/8/layout/orgChart1"/>
    <dgm:cxn modelId="{16B37F6B-54CE-4BBD-8262-4D858D9B2602}" type="presParOf" srcId="{3B3F0BFD-8AA6-4511-A1B5-C7F2A9C5F94E}" destId="{6AE65E3B-1B1D-4878-9929-43D1CBAA6C6C}" srcOrd="5" destOrd="0" presId="urn:microsoft.com/office/officeart/2005/8/layout/orgChart1"/>
    <dgm:cxn modelId="{93070322-1540-4E41-A749-DAFAC05B2D24}" type="presParOf" srcId="{6AE65E3B-1B1D-4878-9929-43D1CBAA6C6C}" destId="{43F96838-E020-4CFF-9CEF-9A203F1116E6}" srcOrd="0" destOrd="0" presId="urn:microsoft.com/office/officeart/2005/8/layout/orgChart1"/>
    <dgm:cxn modelId="{DDB28A4A-687D-4F5E-824E-8F7C34CD652D}" type="presParOf" srcId="{43F96838-E020-4CFF-9CEF-9A203F1116E6}" destId="{7E495A1B-36F2-44CC-8D58-8CBE6F111F9B}" srcOrd="0" destOrd="0" presId="urn:microsoft.com/office/officeart/2005/8/layout/orgChart1"/>
    <dgm:cxn modelId="{02DF9DE8-9495-40FE-B6A5-3748CA63AAEF}" type="presParOf" srcId="{43F96838-E020-4CFF-9CEF-9A203F1116E6}" destId="{96315747-398B-4B14-A29D-1253DE1A5907}" srcOrd="1" destOrd="0" presId="urn:microsoft.com/office/officeart/2005/8/layout/orgChart1"/>
    <dgm:cxn modelId="{4B987222-D670-4C24-BCA8-3F9F0F405091}" type="presParOf" srcId="{6AE65E3B-1B1D-4878-9929-43D1CBAA6C6C}" destId="{59F37229-4B16-401C-B3E5-80AA326BE396}" srcOrd="1" destOrd="0" presId="urn:microsoft.com/office/officeart/2005/8/layout/orgChart1"/>
    <dgm:cxn modelId="{F2C220CB-2BC2-49E1-9930-FDA9F8ABE783}" type="presParOf" srcId="{6AE65E3B-1B1D-4878-9929-43D1CBAA6C6C}" destId="{23975AFA-EFF9-4A4D-8CD1-6B78838406F5}" srcOrd="2" destOrd="0" presId="urn:microsoft.com/office/officeart/2005/8/layout/orgChart1"/>
    <dgm:cxn modelId="{A75A87FB-B8F5-4C7A-918A-A4DD79A911FA}" type="presParOf" srcId="{3B3F0BFD-8AA6-4511-A1B5-C7F2A9C5F94E}" destId="{2D53E470-374D-4786-9F8F-6A9A9F0F5D14}" srcOrd="6" destOrd="0" presId="urn:microsoft.com/office/officeart/2005/8/layout/orgChart1"/>
    <dgm:cxn modelId="{FB9D9F8E-8F82-4335-B473-9E6F9A42F80E}" type="presParOf" srcId="{3B3F0BFD-8AA6-4511-A1B5-C7F2A9C5F94E}" destId="{D207F32B-866A-45AB-9B9D-B0788A8F5CA4}" srcOrd="7" destOrd="0" presId="urn:microsoft.com/office/officeart/2005/8/layout/orgChart1"/>
    <dgm:cxn modelId="{B4AEF7A5-B0BB-4A35-BFAB-60E1537F3E84}" type="presParOf" srcId="{D207F32B-866A-45AB-9B9D-B0788A8F5CA4}" destId="{02E46394-E86B-4CFF-A534-BA4565C70D54}" srcOrd="0" destOrd="0" presId="urn:microsoft.com/office/officeart/2005/8/layout/orgChart1"/>
    <dgm:cxn modelId="{2E41989E-ABED-49D8-8BDC-40335E2B8159}" type="presParOf" srcId="{02E46394-E86B-4CFF-A534-BA4565C70D54}" destId="{F907E388-FDC0-4AE6-AC86-F0EC9AD63EF0}" srcOrd="0" destOrd="0" presId="urn:microsoft.com/office/officeart/2005/8/layout/orgChart1"/>
    <dgm:cxn modelId="{9FADD89B-93C6-41F4-BA88-A803AF41FFCB}" type="presParOf" srcId="{02E46394-E86B-4CFF-A534-BA4565C70D54}" destId="{692FBABD-C3A2-4A5B-A06C-39F413F24B0C}" srcOrd="1" destOrd="0" presId="urn:microsoft.com/office/officeart/2005/8/layout/orgChart1"/>
    <dgm:cxn modelId="{DE691A9C-414A-4AF5-8F91-CDDEA6257385}" type="presParOf" srcId="{D207F32B-866A-45AB-9B9D-B0788A8F5CA4}" destId="{50E1764C-C459-4ED5-B3FC-A708FFCFC01E}" srcOrd="1" destOrd="0" presId="urn:microsoft.com/office/officeart/2005/8/layout/orgChart1"/>
    <dgm:cxn modelId="{482636E5-2B4B-4474-A70A-DB4C014FB56B}" type="presParOf" srcId="{D207F32B-866A-45AB-9B9D-B0788A8F5CA4}" destId="{7D3FFCB9-962C-44BD-A7B3-7CE0274C42DE}" srcOrd="2" destOrd="0" presId="urn:microsoft.com/office/officeart/2005/8/layout/orgChart1"/>
    <dgm:cxn modelId="{88ABB26C-4391-49F2-AA93-33284407F801}" type="presParOf" srcId="{3B3F0BFD-8AA6-4511-A1B5-C7F2A9C5F94E}" destId="{F1459521-1BC7-4571-A355-253CF76F8EF9}" srcOrd="8" destOrd="0" presId="urn:microsoft.com/office/officeart/2005/8/layout/orgChart1"/>
    <dgm:cxn modelId="{9D6D9AFE-9E42-4D86-AF29-AC30BAA2C25F}" type="presParOf" srcId="{3B3F0BFD-8AA6-4511-A1B5-C7F2A9C5F94E}" destId="{3B97E4A9-8B90-489A-943C-4EC8C369002A}" srcOrd="9" destOrd="0" presId="urn:microsoft.com/office/officeart/2005/8/layout/orgChart1"/>
    <dgm:cxn modelId="{8AF72599-A9E3-40DD-AECF-E5B97EF08912}" type="presParOf" srcId="{3B97E4A9-8B90-489A-943C-4EC8C369002A}" destId="{BD87BE8C-7B93-4A5C-976D-3015A04D83FE}" srcOrd="0" destOrd="0" presId="urn:microsoft.com/office/officeart/2005/8/layout/orgChart1"/>
    <dgm:cxn modelId="{3EA71D16-FD2E-4327-888F-2470EB9037AD}" type="presParOf" srcId="{BD87BE8C-7B93-4A5C-976D-3015A04D83FE}" destId="{F96B9639-892D-494A-9CA0-CE8BEEE00B83}" srcOrd="0" destOrd="0" presId="urn:microsoft.com/office/officeart/2005/8/layout/orgChart1"/>
    <dgm:cxn modelId="{3AF46742-51AD-4D1A-AA62-10FF4CF6C4A6}" type="presParOf" srcId="{BD87BE8C-7B93-4A5C-976D-3015A04D83FE}" destId="{C865D2C8-2A60-4834-B1AF-68C82597D99C}" srcOrd="1" destOrd="0" presId="urn:microsoft.com/office/officeart/2005/8/layout/orgChart1"/>
    <dgm:cxn modelId="{BFE6C0DD-E66D-4193-BDF3-38BA855F0712}" type="presParOf" srcId="{3B97E4A9-8B90-489A-943C-4EC8C369002A}" destId="{2C4A0477-34E6-40B0-BC86-FA2DF6D107AB}" srcOrd="1" destOrd="0" presId="urn:microsoft.com/office/officeart/2005/8/layout/orgChart1"/>
    <dgm:cxn modelId="{5F29B9A8-D3D2-4375-AFB1-CC3385EC974B}" type="presParOf" srcId="{3B97E4A9-8B90-489A-943C-4EC8C369002A}" destId="{9D12767E-705C-4EF6-8E30-F846436971B5}" srcOrd="2" destOrd="0" presId="urn:microsoft.com/office/officeart/2005/8/layout/orgChart1"/>
    <dgm:cxn modelId="{E09C193A-DD53-4108-9D48-313E3CFE7BD6}" type="presParOf" srcId="{3B3F0BFD-8AA6-4511-A1B5-C7F2A9C5F94E}" destId="{BC51ED85-2F9F-4FE3-918B-DBDECF86E964}" srcOrd="10" destOrd="0" presId="urn:microsoft.com/office/officeart/2005/8/layout/orgChart1"/>
    <dgm:cxn modelId="{86222A7C-983B-402B-82AD-DE4611044109}" type="presParOf" srcId="{3B3F0BFD-8AA6-4511-A1B5-C7F2A9C5F94E}" destId="{34E2A454-7DC7-49D5-9728-0FE62353BD06}" srcOrd="11" destOrd="0" presId="urn:microsoft.com/office/officeart/2005/8/layout/orgChart1"/>
    <dgm:cxn modelId="{DD6F3781-61CE-4313-AC22-3D4727EABCAC}" type="presParOf" srcId="{34E2A454-7DC7-49D5-9728-0FE62353BD06}" destId="{8A4EBC80-4C12-4E7A-AA1A-F86833BAC6C7}" srcOrd="0" destOrd="0" presId="urn:microsoft.com/office/officeart/2005/8/layout/orgChart1"/>
    <dgm:cxn modelId="{2740052C-EE97-4BFC-A275-BC1C78906050}" type="presParOf" srcId="{8A4EBC80-4C12-4E7A-AA1A-F86833BAC6C7}" destId="{E2B2B8CC-D06A-4BA6-BCB4-E0A5A021F0C5}" srcOrd="0" destOrd="0" presId="urn:microsoft.com/office/officeart/2005/8/layout/orgChart1"/>
    <dgm:cxn modelId="{40AD3F5C-59B0-4DD7-91AC-B0AA24462500}" type="presParOf" srcId="{8A4EBC80-4C12-4E7A-AA1A-F86833BAC6C7}" destId="{85D639E2-5A37-423F-8464-E699803FE9EE}" srcOrd="1" destOrd="0" presId="urn:microsoft.com/office/officeart/2005/8/layout/orgChart1"/>
    <dgm:cxn modelId="{78453E81-08DB-4175-B233-EE89A44857E3}" type="presParOf" srcId="{34E2A454-7DC7-49D5-9728-0FE62353BD06}" destId="{15627EA8-EFA4-4695-AA1C-7EAF57F36C30}" srcOrd="1" destOrd="0" presId="urn:microsoft.com/office/officeart/2005/8/layout/orgChart1"/>
    <dgm:cxn modelId="{4E085F73-5521-41AD-8A76-02F686A52235}" type="presParOf" srcId="{34E2A454-7DC7-49D5-9728-0FE62353BD06}" destId="{3D6D61B2-1896-4803-913E-AB0BE87D8B17}" srcOrd="2" destOrd="0" presId="urn:microsoft.com/office/officeart/2005/8/layout/orgChart1"/>
    <dgm:cxn modelId="{392613B8-0FF6-4D16-95B9-8CF398E00B33}" type="presParOf" srcId="{BA537FC3-8BEB-426C-80B2-0B89A9EAB091}" destId="{37CDC79F-4D8E-4632-90E8-6DFC268B132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1ED85-2F9F-4FE3-918B-DBDECF86E964}">
      <dsp:nvSpPr>
        <dsp:cNvPr id="0" name=""/>
        <dsp:cNvSpPr/>
      </dsp:nvSpPr>
      <dsp:spPr>
        <a:xfrm>
          <a:off x="5889191" y="2686086"/>
          <a:ext cx="5113615" cy="323071"/>
        </a:xfrm>
        <a:custGeom>
          <a:avLst/>
          <a:gdLst/>
          <a:ahLst/>
          <a:cxnLst/>
          <a:rect l="0" t="0" r="0" b="0"/>
          <a:pathLst>
            <a:path>
              <a:moveTo>
                <a:pt x="0" y="0"/>
              </a:moveTo>
              <a:lnTo>
                <a:pt x="0" y="161535"/>
              </a:lnTo>
              <a:lnTo>
                <a:pt x="5113615" y="161535"/>
              </a:lnTo>
              <a:lnTo>
                <a:pt x="5113615" y="32307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59521-1BC7-4571-A355-253CF76F8EF9}">
      <dsp:nvSpPr>
        <dsp:cNvPr id="0" name=""/>
        <dsp:cNvSpPr/>
      </dsp:nvSpPr>
      <dsp:spPr>
        <a:xfrm>
          <a:off x="5889191" y="2686086"/>
          <a:ext cx="3252107" cy="323071"/>
        </a:xfrm>
        <a:custGeom>
          <a:avLst/>
          <a:gdLst/>
          <a:ahLst/>
          <a:cxnLst/>
          <a:rect l="0" t="0" r="0" b="0"/>
          <a:pathLst>
            <a:path>
              <a:moveTo>
                <a:pt x="0" y="0"/>
              </a:moveTo>
              <a:lnTo>
                <a:pt x="0" y="161535"/>
              </a:lnTo>
              <a:lnTo>
                <a:pt x="3252107" y="161535"/>
              </a:lnTo>
              <a:lnTo>
                <a:pt x="3252107" y="32307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53E470-374D-4786-9F8F-6A9A9F0F5D14}">
      <dsp:nvSpPr>
        <dsp:cNvPr id="0" name=""/>
        <dsp:cNvSpPr/>
      </dsp:nvSpPr>
      <dsp:spPr>
        <a:xfrm>
          <a:off x="5889191" y="2686086"/>
          <a:ext cx="1390600" cy="323071"/>
        </a:xfrm>
        <a:custGeom>
          <a:avLst/>
          <a:gdLst/>
          <a:ahLst/>
          <a:cxnLst/>
          <a:rect l="0" t="0" r="0" b="0"/>
          <a:pathLst>
            <a:path>
              <a:moveTo>
                <a:pt x="0" y="0"/>
              </a:moveTo>
              <a:lnTo>
                <a:pt x="0" y="161535"/>
              </a:lnTo>
              <a:lnTo>
                <a:pt x="1390600" y="161535"/>
              </a:lnTo>
              <a:lnTo>
                <a:pt x="1390600" y="32307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A33994-6BB8-4973-9329-790B25CE555F}">
      <dsp:nvSpPr>
        <dsp:cNvPr id="0" name=""/>
        <dsp:cNvSpPr/>
      </dsp:nvSpPr>
      <dsp:spPr>
        <a:xfrm>
          <a:off x="5418283" y="2686086"/>
          <a:ext cx="470907" cy="323071"/>
        </a:xfrm>
        <a:custGeom>
          <a:avLst/>
          <a:gdLst/>
          <a:ahLst/>
          <a:cxnLst/>
          <a:rect l="0" t="0" r="0" b="0"/>
          <a:pathLst>
            <a:path>
              <a:moveTo>
                <a:pt x="470907" y="0"/>
              </a:moveTo>
              <a:lnTo>
                <a:pt x="470907" y="161535"/>
              </a:lnTo>
              <a:lnTo>
                <a:pt x="0" y="161535"/>
              </a:lnTo>
              <a:lnTo>
                <a:pt x="0" y="32307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02DFED-E826-4E47-9DA7-462318B55564}">
      <dsp:nvSpPr>
        <dsp:cNvPr id="0" name=""/>
        <dsp:cNvSpPr/>
      </dsp:nvSpPr>
      <dsp:spPr>
        <a:xfrm>
          <a:off x="3323064" y="2686086"/>
          <a:ext cx="2566126" cy="332363"/>
        </a:xfrm>
        <a:custGeom>
          <a:avLst/>
          <a:gdLst/>
          <a:ahLst/>
          <a:cxnLst/>
          <a:rect l="0" t="0" r="0" b="0"/>
          <a:pathLst>
            <a:path>
              <a:moveTo>
                <a:pt x="2566126" y="0"/>
              </a:moveTo>
              <a:lnTo>
                <a:pt x="2566126" y="170827"/>
              </a:lnTo>
              <a:lnTo>
                <a:pt x="0" y="170827"/>
              </a:lnTo>
              <a:lnTo>
                <a:pt x="0" y="33236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024048-DCD5-4286-BAB4-350E9546BB3E}">
      <dsp:nvSpPr>
        <dsp:cNvPr id="0" name=""/>
        <dsp:cNvSpPr/>
      </dsp:nvSpPr>
      <dsp:spPr>
        <a:xfrm>
          <a:off x="981125" y="2686086"/>
          <a:ext cx="4908065" cy="323071"/>
        </a:xfrm>
        <a:custGeom>
          <a:avLst/>
          <a:gdLst/>
          <a:ahLst/>
          <a:cxnLst/>
          <a:rect l="0" t="0" r="0" b="0"/>
          <a:pathLst>
            <a:path>
              <a:moveTo>
                <a:pt x="4908065" y="0"/>
              </a:moveTo>
              <a:lnTo>
                <a:pt x="4908065" y="161535"/>
              </a:lnTo>
              <a:lnTo>
                <a:pt x="0" y="161535"/>
              </a:lnTo>
              <a:lnTo>
                <a:pt x="0" y="32307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20936E-871B-4F26-B31C-CB446DB473AE}">
      <dsp:nvSpPr>
        <dsp:cNvPr id="0" name=""/>
        <dsp:cNvSpPr/>
      </dsp:nvSpPr>
      <dsp:spPr>
        <a:xfrm>
          <a:off x="4976459" y="1222380"/>
          <a:ext cx="1825462" cy="1463706"/>
        </a:xfrm>
        <a:prstGeom prst="rect">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a:p>
          <a:pPr lvl="0" algn="ctr" defTabSz="488950">
            <a:lnSpc>
              <a:spcPct val="90000"/>
            </a:lnSpc>
            <a:spcBef>
              <a:spcPct val="0"/>
            </a:spcBef>
            <a:spcAft>
              <a:spcPct val="35000"/>
            </a:spcAft>
          </a:pPr>
          <a:endParaRPr lang="en-US" sz="1100" kern="1200" baseline="0" dirty="0" smtClean="0">
            <a:solidFill>
              <a:schemeClr val="tx1"/>
            </a:solidFill>
          </a:endParaRPr>
        </a:p>
        <a:p>
          <a:pPr lvl="0" algn="ctr" defTabSz="488950">
            <a:lnSpc>
              <a:spcPct val="90000"/>
            </a:lnSpc>
            <a:spcBef>
              <a:spcPct val="0"/>
            </a:spcBef>
            <a:spcAft>
              <a:spcPct val="35000"/>
            </a:spcAft>
          </a:pPr>
          <a:endParaRPr lang="en-US" sz="1100" b="0" kern="1200" baseline="0" dirty="0" smtClean="0">
            <a:solidFill>
              <a:schemeClr val="tx1"/>
            </a:solidFill>
          </a:endParaRPr>
        </a:p>
        <a:p>
          <a:pPr lvl="0" algn="ctr" defTabSz="488950">
            <a:lnSpc>
              <a:spcPct val="90000"/>
            </a:lnSpc>
            <a:spcBef>
              <a:spcPct val="0"/>
            </a:spcBef>
            <a:spcAft>
              <a:spcPct val="35000"/>
            </a:spcAft>
          </a:pPr>
          <a:r>
            <a:rPr lang="en-US" sz="1100" b="0" kern="1200" baseline="0" dirty="0" smtClean="0">
              <a:solidFill>
                <a:schemeClr val="tx1"/>
              </a:solidFill>
            </a:rPr>
            <a:t>Arkansas Best</a:t>
          </a:r>
          <a:br>
            <a:rPr lang="en-US" sz="1100" b="0" kern="1200" baseline="0" dirty="0" smtClean="0">
              <a:solidFill>
                <a:schemeClr val="tx1"/>
              </a:solidFill>
            </a:rPr>
          </a:br>
          <a:r>
            <a:rPr lang="en-US" sz="1100" b="0" kern="1200" baseline="0" dirty="0" smtClean="0">
              <a:solidFill>
                <a:schemeClr val="tx1"/>
              </a:solidFill>
            </a:rPr>
            <a:t>Corporation</a:t>
          </a:r>
          <a:endParaRPr lang="en-US" sz="1100" b="0" kern="1200" baseline="0" dirty="0">
            <a:solidFill>
              <a:schemeClr val="tx1"/>
            </a:solidFill>
          </a:endParaRPr>
        </a:p>
      </dsp:txBody>
      <dsp:txXfrm>
        <a:off x="4976459" y="1222380"/>
        <a:ext cx="1825462" cy="1463706"/>
      </dsp:txXfrm>
    </dsp:sp>
    <dsp:sp modelId="{9E46A383-6E97-4E7C-86D2-0B134F7193AC}">
      <dsp:nvSpPr>
        <dsp:cNvPr id="0" name=""/>
        <dsp:cNvSpPr/>
      </dsp:nvSpPr>
      <dsp:spPr>
        <a:xfrm>
          <a:off x="6357" y="3009158"/>
          <a:ext cx="1949537" cy="1136773"/>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dirty="0" smtClean="0">
            <a:solidFill>
              <a:schemeClr val="tx1"/>
            </a:solidFill>
          </a:endParaRPr>
        </a:p>
        <a:p>
          <a:pPr lvl="0" algn="ctr" defTabSz="488950">
            <a:lnSpc>
              <a:spcPct val="90000"/>
            </a:lnSpc>
            <a:spcBef>
              <a:spcPct val="0"/>
            </a:spcBef>
            <a:spcAft>
              <a:spcPct val="35000"/>
            </a:spcAft>
          </a:pPr>
          <a:endParaRPr lang="en-US" sz="1100" kern="1200" dirty="0" smtClean="0">
            <a:solidFill>
              <a:schemeClr val="tx1"/>
            </a:solidFill>
          </a:endParaRPr>
        </a:p>
        <a:p>
          <a:pPr lvl="0" algn="ctr" defTabSz="488950">
            <a:lnSpc>
              <a:spcPct val="90000"/>
            </a:lnSpc>
            <a:spcBef>
              <a:spcPct val="0"/>
            </a:spcBef>
            <a:spcAft>
              <a:spcPct val="35000"/>
            </a:spcAft>
          </a:pPr>
          <a:endParaRPr lang="en-US" sz="1100" b="0" kern="1200" dirty="0" smtClean="0">
            <a:solidFill>
              <a:schemeClr val="tx1"/>
            </a:solidFill>
          </a:endParaRPr>
        </a:p>
        <a:p>
          <a:pPr lvl="0" algn="ctr" defTabSz="488950">
            <a:lnSpc>
              <a:spcPct val="90000"/>
            </a:lnSpc>
            <a:spcBef>
              <a:spcPct val="0"/>
            </a:spcBef>
            <a:spcAft>
              <a:spcPct val="35000"/>
            </a:spcAft>
          </a:pPr>
          <a:r>
            <a:rPr lang="en-US" sz="1100" b="0" kern="1200" dirty="0" smtClean="0">
              <a:solidFill>
                <a:schemeClr val="tx1"/>
              </a:solidFill>
            </a:rPr>
            <a:t>Data-</a:t>
          </a:r>
          <a:r>
            <a:rPr lang="en-US" sz="1100" b="0" kern="1200" dirty="0" err="1" smtClean="0">
              <a:solidFill>
                <a:schemeClr val="tx1"/>
              </a:solidFill>
            </a:rPr>
            <a:t>Tronics</a:t>
          </a:r>
          <a:r>
            <a:rPr lang="en-US" sz="1100" b="0" kern="1200" dirty="0" smtClean="0">
              <a:solidFill>
                <a:schemeClr val="tx1"/>
              </a:solidFill>
            </a:rPr>
            <a:t> Corp.</a:t>
          </a:r>
        </a:p>
        <a:p>
          <a:pPr lvl="0" algn="ctr" defTabSz="488950">
            <a:lnSpc>
              <a:spcPct val="90000"/>
            </a:lnSpc>
            <a:spcBef>
              <a:spcPct val="0"/>
            </a:spcBef>
            <a:spcAft>
              <a:spcPct val="35000"/>
            </a:spcAft>
          </a:pPr>
          <a:endParaRPr lang="en-US" sz="1100" kern="1200" dirty="0"/>
        </a:p>
      </dsp:txBody>
      <dsp:txXfrm>
        <a:off x="6357" y="3009158"/>
        <a:ext cx="1949537" cy="1136773"/>
      </dsp:txXfrm>
    </dsp:sp>
    <dsp:sp modelId="{9D0773C9-63FE-4DD3-8668-7F265F966AC7}">
      <dsp:nvSpPr>
        <dsp:cNvPr id="0" name=""/>
        <dsp:cNvSpPr/>
      </dsp:nvSpPr>
      <dsp:spPr>
        <a:xfrm>
          <a:off x="2299550" y="3018450"/>
          <a:ext cx="2047027" cy="1097643"/>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a:p>
          <a:pPr lvl="0" algn="ctr" defTabSz="488950">
            <a:lnSpc>
              <a:spcPct val="90000"/>
            </a:lnSpc>
            <a:spcBef>
              <a:spcPct val="0"/>
            </a:spcBef>
            <a:spcAft>
              <a:spcPct val="35000"/>
            </a:spcAft>
          </a:pPr>
          <a:endParaRPr lang="en-US" sz="1100" kern="1200" baseline="0" dirty="0" smtClean="0">
            <a:solidFill>
              <a:schemeClr val="tx1"/>
            </a:solidFill>
          </a:endParaRPr>
        </a:p>
        <a:p>
          <a:pPr lvl="0" algn="ctr" defTabSz="488950">
            <a:lnSpc>
              <a:spcPct val="90000"/>
            </a:lnSpc>
            <a:spcBef>
              <a:spcPct val="0"/>
            </a:spcBef>
            <a:spcAft>
              <a:spcPct val="35000"/>
            </a:spcAft>
          </a:pPr>
          <a:r>
            <a:rPr lang="en-US" sz="1100" b="0" kern="1200" baseline="0" dirty="0" smtClean="0">
              <a:solidFill>
                <a:schemeClr val="tx1"/>
              </a:solidFill>
            </a:rPr>
            <a:t>ABF Freight System, Inc.</a:t>
          </a:r>
        </a:p>
      </dsp:txBody>
      <dsp:txXfrm>
        <a:off x="2299550" y="3018450"/>
        <a:ext cx="2047027" cy="1097643"/>
      </dsp:txXfrm>
    </dsp:sp>
    <dsp:sp modelId="{7E495A1B-36F2-44CC-8D58-8CBE6F111F9B}">
      <dsp:nvSpPr>
        <dsp:cNvPr id="0" name=""/>
        <dsp:cNvSpPr/>
      </dsp:nvSpPr>
      <dsp:spPr>
        <a:xfrm>
          <a:off x="4649065" y="3009158"/>
          <a:ext cx="1538436" cy="797786"/>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dsp:txBody>
      <dsp:txXfrm>
        <a:off x="4649065" y="3009158"/>
        <a:ext cx="1538436" cy="797786"/>
      </dsp:txXfrm>
    </dsp:sp>
    <dsp:sp modelId="{F907E388-FDC0-4AE6-AC86-F0EC9AD63EF0}">
      <dsp:nvSpPr>
        <dsp:cNvPr id="0" name=""/>
        <dsp:cNvSpPr/>
      </dsp:nvSpPr>
      <dsp:spPr>
        <a:xfrm>
          <a:off x="6510573" y="3009158"/>
          <a:ext cx="1538436" cy="769218"/>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dsp:txBody>
      <dsp:txXfrm>
        <a:off x="6510573" y="3009158"/>
        <a:ext cx="1538436" cy="769218"/>
      </dsp:txXfrm>
    </dsp:sp>
    <dsp:sp modelId="{F96B9639-892D-494A-9CA0-CE8BEEE00B83}">
      <dsp:nvSpPr>
        <dsp:cNvPr id="0" name=""/>
        <dsp:cNvSpPr/>
      </dsp:nvSpPr>
      <dsp:spPr>
        <a:xfrm>
          <a:off x="8372080" y="3009158"/>
          <a:ext cx="1538436" cy="769218"/>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dsp:txBody>
      <dsp:txXfrm>
        <a:off x="8372080" y="3009158"/>
        <a:ext cx="1538436" cy="769218"/>
      </dsp:txXfrm>
    </dsp:sp>
    <dsp:sp modelId="{E2B2B8CC-D06A-4BA6-BCB4-E0A5A021F0C5}">
      <dsp:nvSpPr>
        <dsp:cNvPr id="0" name=""/>
        <dsp:cNvSpPr/>
      </dsp:nvSpPr>
      <dsp:spPr>
        <a:xfrm>
          <a:off x="10233588" y="3009158"/>
          <a:ext cx="1538436" cy="769218"/>
        </a:xfrm>
        <a:prstGeom prst="rect">
          <a:avLst/>
        </a:prstGeom>
        <a:solidFill>
          <a:schemeClr val="bg1"/>
        </a:solidFill>
        <a:ln w="1079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endParaRPr lang="en-US" sz="1100" kern="1200" baseline="0" dirty="0" smtClean="0">
            <a:solidFill>
              <a:schemeClr val="tx1"/>
            </a:solidFill>
          </a:endParaRPr>
        </a:p>
      </dsp:txBody>
      <dsp:txXfrm>
        <a:off x="10233588" y="3009158"/>
        <a:ext cx="1538436" cy="76921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EB815-FF13-47C2-A018-9661908862FD}" type="datetimeFigureOut">
              <a:rPr lang="en-US" smtClean="0"/>
              <a:t>4/10/2013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7D940-FBBB-4890-AB18-1D00D74F1B80}" type="slidenum">
              <a:rPr lang="en-US" smtClean="0"/>
              <a:t>‹#›</a:t>
            </a:fld>
            <a:endParaRPr lang="en-US"/>
          </a:p>
        </p:txBody>
      </p:sp>
    </p:spTree>
    <p:extLst>
      <p:ext uri="{BB962C8B-B14F-4D97-AF65-F5344CB8AC3E}">
        <p14:creationId xmlns:p14="http://schemas.microsoft.com/office/powerpoint/2010/main" val="93289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06822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48965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805166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85062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8167056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6390966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938664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451296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2886254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55235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29828385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211145227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0052927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86367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691656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555450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4999875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227411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40755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25557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07462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66105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137551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0299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5747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8552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5325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70722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4" name="Picture 3" descr="MSFT_logotyp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916938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FCCFC33-57F9-4C78-ADB2-478A3075D7F7}" type="datetimeFigureOut">
              <a:rPr lang="en-US" smtClean="0"/>
              <a:t>4/10/2013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FA746EA-CF36-4332-9778-604BD320839C}" type="slidenum">
              <a:rPr lang="en-US" smtClean="0"/>
              <a:t>‹#›</a:t>
            </a:fld>
            <a:endParaRPr lang="en-US"/>
          </a:p>
        </p:txBody>
      </p:sp>
    </p:spTree>
    <p:extLst>
      <p:ext uri="{BB962C8B-B14F-4D97-AF65-F5344CB8AC3E}">
        <p14:creationId xmlns:p14="http://schemas.microsoft.com/office/powerpoint/2010/main" val="3446479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FCCFC33-57F9-4C78-ADB2-478A3075D7F7}" type="datetimeFigureOut">
              <a:rPr lang="en-US" smtClean="0"/>
              <a:t>4/10/2013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FA746EA-CF36-4332-9778-604BD320839C}" type="slidenum">
              <a:rPr lang="en-US" smtClean="0"/>
              <a:t>‹#›</a:t>
            </a:fld>
            <a:endParaRPr lang="en-US"/>
          </a:p>
        </p:txBody>
      </p:sp>
    </p:spTree>
    <p:extLst>
      <p:ext uri="{BB962C8B-B14F-4D97-AF65-F5344CB8AC3E}">
        <p14:creationId xmlns:p14="http://schemas.microsoft.com/office/powerpoint/2010/main" val="709687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248" y="1447800"/>
            <a:ext cx="11151916" cy="2010849"/>
          </a:xfrm>
        </p:spPr>
        <p:txBody>
          <a:bodyPr>
            <a:spAutoFit/>
          </a:bodyPr>
          <a:lstStyle>
            <a:lvl1pPr>
              <a:defRPr sz="3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85778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647791" y="2980724"/>
            <a:ext cx="6274975" cy="896552"/>
          </a:xfrm>
        </p:spPr>
        <p:txBody>
          <a:bodyPr vert="horz" wrap="square" lIns="182880" tIns="146304" rIns="182880" bIns="146304" rtlCol="0" anchor="ctr">
            <a:noAutofit/>
          </a:bodyPr>
          <a:lstStyle>
            <a:lvl1pPr>
              <a:defRPr lang="en-US" sz="3528" kern="1200" dirty="0" smtClean="0">
                <a:gradFill>
                  <a:gsLst>
                    <a:gs pos="0">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40" y="2757057"/>
            <a:ext cx="4482124" cy="132959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9313192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1140115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3182898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392445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9832839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tx1"/>
                </a:solidFill>
              </a:defRPr>
            </a:lvl1pPr>
          </a:lstStyle>
          <a:p>
            <a:pPr defTabSz="1217249"/>
            <a:fld id="{13BB5CBE-190D-4C03-931B-0EEB2A968488}" type="datetimeFigureOut">
              <a:rPr lang="en-US" smtClean="0"/>
              <a:pPr defTabSz="1217249"/>
              <a:t>4/10/2013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a:defRPr>
                <a:solidFill>
                  <a:schemeClr val="tx1"/>
                </a:solidFill>
              </a:defRPr>
            </a:lvl1pPr>
          </a:lstStyle>
          <a:p>
            <a:pPr defTabSz="1217249"/>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pPr defTabSz="1217249"/>
            <a:fld id="{C8110413-7795-4254-8F69-8DAB6E8C867B}" type="slidenum">
              <a:rPr lang="en-US" smtClean="0"/>
              <a:pPr defTabSz="1217249"/>
              <a:t>‹#›</a:t>
            </a:fld>
            <a:endParaRPr lang="en-US"/>
          </a:p>
        </p:txBody>
      </p:sp>
    </p:spTree>
    <p:extLst>
      <p:ext uri="{BB962C8B-B14F-4D97-AF65-F5344CB8AC3E}">
        <p14:creationId xmlns:p14="http://schemas.microsoft.com/office/powerpoint/2010/main" val="14881567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2" name="Picture 1"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185414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4" name="Picture 3" descr="MSFT_logotyp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42576179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922" y="289511"/>
            <a:ext cx="11655840" cy="809388"/>
          </a:xfrm>
        </p:spPr>
        <p:txBody>
          <a:bodyPr/>
          <a:lstStyle>
            <a:lvl1pPr>
              <a:defRPr>
                <a:solidFill>
                  <a:schemeClr val="bg1"/>
                </a:solidFill>
              </a:defRPr>
            </a:lvl1pPr>
          </a:lstStyle>
          <a:p>
            <a:r>
              <a:rPr lang="en-US" dirty="0" smtClean="0"/>
              <a:t>Slide title</a:t>
            </a:r>
            <a:endParaRPr lang="en-US" dirty="0"/>
          </a:p>
        </p:txBody>
      </p:sp>
      <p:sp>
        <p:nvSpPr>
          <p:cNvPr id="6" name="Picture Placeholder 3"/>
          <p:cNvSpPr>
            <a:spLocks noGrp="1"/>
          </p:cNvSpPr>
          <p:nvPr>
            <p:ph type="pic" sz="quarter" idx="12" hasCustomPrompt="1"/>
          </p:nvPr>
        </p:nvSpPr>
        <p:spPr>
          <a:xfrm>
            <a:off x="266922" y="2084172"/>
            <a:ext cx="3638613" cy="1270732"/>
          </a:xfrm>
        </p:spPr>
        <p:txBody>
          <a:bodyPr/>
          <a:lstStyle>
            <a:lvl1pPr algn="ctr">
              <a:defRPr>
                <a:solidFill>
                  <a:srgbClr val="FFFFFF"/>
                </a:solidFill>
              </a:defRPr>
            </a:lvl1pPr>
          </a:lstStyle>
          <a:p>
            <a:r>
              <a:rPr lang="en-US" dirty="0" smtClean="0"/>
              <a:t>Click to insert picture</a:t>
            </a:r>
            <a:endParaRPr lang="en-US" dirty="0"/>
          </a:p>
        </p:txBody>
      </p:sp>
      <p:pic>
        <p:nvPicPr>
          <p:cNvPr id="12" name="Picture 11"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16" name="TextBox 15"/>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
        <p:nvSpPr>
          <p:cNvPr id="15" name="Slide Number Placeholder 5"/>
          <p:cNvSpPr txBox="1">
            <a:spLocks/>
          </p:cNvSpPr>
          <p:nvPr userDrawn="1"/>
        </p:nvSpPr>
        <p:spPr>
          <a:xfrm>
            <a:off x="11492568"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2</a:t>
            </a:r>
            <a:endParaRPr lang="en-US" sz="784" dirty="0">
              <a:solidFill>
                <a:srgbClr val="FFFFFF"/>
              </a:solidFill>
            </a:endParaRPr>
          </a:p>
        </p:txBody>
      </p:sp>
      <p:sp>
        <p:nvSpPr>
          <p:cNvPr id="17" name="TextBox 16"/>
          <p:cNvSpPr txBox="1"/>
          <p:nvPr userDrawn="1"/>
        </p:nvSpPr>
        <p:spPr>
          <a:xfrm>
            <a:off x="3961566" y="2181036"/>
            <a:ext cx="7081680" cy="1599377"/>
          </a:xfrm>
          <a:prstGeom prst="rect">
            <a:avLst/>
          </a:prstGeom>
          <a:noFill/>
        </p:spPr>
        <p:txBody>
          <a:bodyPr wrap="square" lIns="179285" tIns="143428" rIns="179285" bIns="143428" rtlCol="0">
            <a:spAutoFit/>
          </a:bodyPr>
          <a:lstStyle/>
          <a:p>
            <a:pPr defTabSz="914367">
              <a:lnSpc>
                <a:spcPct val="90000"/>
              </a:lnSpc>
            </a:pPr>
            <a:r>
              <a:rPr lang="en-US" sz="2353" dirty="0">
                <a:solidFill>
                  <a:srgbClr val="FFFFFF"/>
                </a:solidFill>
                <a:latin typeface="Segoe UI Light"/>
              </a:rPr>
              <a:t>Body </a:t>
            </a:r>
            <a:r>
              <a:rPr lang="en-US" sz="2353" dirty="0" err="1">
                <a:solidFill>
                  <a:srgbClr val="FFFFFF"/>
                </a:solidFill>
                <a:latin typeface="Segoe UI Light"/>
              </a:rPr>
              <a:t>magnimu</a:t>
            </a:r>
            <a:r>
              <a:rPr lang="en-US" sz="2353" dirty="0">
                <a:solidFill>
                  <a:srgbClr val="FFFFFF"/>
                </a:solidFill>
                <a:latin typeface="Segoe UI Light"/>
              </a:rPr>
              <a:t> </a:t>
            </a:r>
            <a:r>
              <a:rPr lang="en-US" sz="2353" dirty="0" err="1">
                <a:solidFill>
                  <a:srgbClr val="FFFFFF"/>
                </a:solidFill>
                <a:latin typeface="Segoe UI Light"/>
              </a:rPr>
              <a:t>sanducil</a:t>
            </a:r>
            <a:r>
              <a:rPr lang="en-US" sz="2353" dirty="0">
                <a:solidFill>
                  <a:srgbClr val="FFFFFF"/>
                </a:solidFill>
                <a:latin typeface="Segoe UI Light"/>
              </a:rPr>
              <a:t> et et </a:t>
            </a:r>
            <a:r>
              <a:rPr lang="en-US" sz="2353" dirty="0" err="1">
                <a:solidFill>
                  <a:srgbClr val="FFFFFF"/>
                </a:solidFill>
                <a:latin typeface="Segoe UI Light"/>
              </a:rPr>
              <a:t>quia</a:t>
            </a:r>
            <a:r>
              <a:rPr lang="en-US" sz="2353" dirty="0">
                <a:solidFill>
                  <a:srgbClr val="FFFFFF"/>
                </a:solidFill>
                <a:latin typeface="Segoe UI Light"/>
              </a:rPr>
              <a:t> </a:t>
            </a:r>
            <a:r>
              <a:rPr lang="en-US" sz="2353" dirty="0" err="1">
                <a:solidFill>
                  <a:srgbClr val="FFFFFF"/>
                </a:solidFill>
                <a:latin typeface="Segoe UI Light"/>
              </a:rPr>
              <a:t>volo</a:t>
            </a:r>
            <a:r>
              <a:rPr lang="en-US" sz="2353" dirty="0">
                <a:solidFill>
                  <a:srgbClr val="FFFFFF"/>
                </a:solidFill>
                <a:latin typeface="Segoe UI Light"/>
              </a:rPr>
              <a:t> </a:t>
            </a:r>
            <a:r>
              <a:rPr lang="en-US" sz="2353" dirty="0" err="1">
                <a:solidFill>
                  <a:srgbClr val="FFFFFF"/>
                </a:solidFill>
                <a:latin typeface="Segoe UI Light"/>
              </a:rPr>
              <a:t>exera</a:t>
            </a:r>
            <a:r>
              <a:rPr lang="en-US" sz="2353" dirty="0">
                <a:solidFill>
                  <a:srgbClr val="FFFFFF"/>
                </a:solidFill>
                <a:latin typeface="Segoe UI Light"/>
              </a:rPr>
              <a:t> </a:t>
            </a:r>
            <a:r>
              <a:rPr lang="en-US" sz="2353" dirty="0" err="1">
                <a:solidFill>
                  <a:srgbClr val="FFFFFF"/>
                </a:solidFill>
                <a:latin typeface="Segoe UI Light"/>
              </a:rPr>
              <a:t>venim</a:t>
            </a:r>
            <a:r>
              <a:rPr lang="en-US" sz="2353" dirty="0">
                <a:solidFill>
                  <a:srgbClr val="FFFFFF"/>
                </a:solidFill>
                <a:latin typeface="Segoe UI Light"/>
              </a:rPr>
              <a:t> </a:t>
            </a:r>
            <a:r>
              <a:rPr lang="en-US" sz="2353" dirty="0" err="1">
                <a:solidFill>
                  <a:srgbClr val="FFFFFF"/>
                </a:solidFill>
                <a:latin typeface="Segoe UI Light"/>
              </a:rPr>
              <a:t>os</a:t>
            </a:r>
            <a:r>
              <a:rPr lang="en-US" sz="2353" dirty="0">
                <a:solidFill>
                  <a:srgbClr val="FFFFFF"/>
                </a:solidFill>
                <a:latin typeface="Segoe UI Light"/>
              </a:rPr>
              <a:t> am </a:t>
            </a:r>
            <a:r>
              <a:rPr lang="en-US" sz="2353" dirty="0" err="1">
                <a:solidFill>
                  <a:srgbClr val="FFFFFF"/>
                </a:solidFill>
                <a:latin typeface="Segoe UI Light"/>
              </a:rPr>
              <a:t>duciderit</a:t>
            </a:r>
            <a:r>
              <a:rPr lang="en-US" sz="2353" dirty="0">
                <a:solidFill>
                  <a:srgbClr val="FFFFFF"/>
                </a:solidFill>
                <a:latin typeface="Segoe UI Light"/>
              </a:rPr>
              <a:t> </a:t>
            </a:r>
            <a:r>
              <a:rPr lang="en-US" sz="2353" dirty="0" err="1">
                <a:solidFill>
                  <a:srgbClr val="FFFFFF"/>
                </a:solidFill>
                <a:latin typeface="Segoe UI Light"/>
              </a:rPr>
              <a:t>aut</a:t>
            </a:r>
            <a:r>
              <a:rPr lang="en-US" sz="2353" dirty="0">
                <a:solidFill>
                  <a:srgbClr val="FFFFFF"/>
                </a:solidFill>
                <a:latin typeface="Segoe UI Light"/>
              </a:rPr>
              <a:t> </a:t>
            </a:r>
            <a:r>
              <a:rPr lang="en-US" sz="2353" dirty="0" err="1">
                <a:solidFill>
                  <a:srgbClr val="FFFFFF"/>
                </a:solidFill>
                <a:latin typeface="Segoe UI Light"/>
              </a:rPr>
              <a:t>odior</a:t>
            </a:r>
            <a:r>
              <a:rPr lang="en-US" sz="2353" dirty="0">
                <a:solidFill>
                  <a:srgbClr val="FFFFFF"/>
                </a:solidFill>
                <a:latin typeface="Segoe UI Light"/>
              </a:rPr>
              <a:t> </a:t>
            </a:r>
            <a:r>
              <a:rPr lang="en-US" sz="2353" dirty="0" err="1">
                <a:solidFill>
                  <a:srgbClr val="FFFFFF"/>
                </a:solidFill>
                <a:latin typeface="Segoe UI Light"/>
              </a:rPr>
              <a:t>sitati</a:t>
            </a:r>
            <a:r>
              <a:rPr lang="en-US" sz="2353" dirty="0">
                <a:solidFill>
                  <a:srgbClr val="FFFFFF"/>
                </a:solidFill>
                <a:latin typeface="Segoe UI Light"/>
              </a:rPr>
              <a:t> </a:t>
            </a:r>
            <a:r>
              <a:rPr lang="en-US" sz="2353" dirty="0" err="1">
                <a:solidFill>
                  <a:srgbClr val="FFFFFF"/>
                </a:solidFill>
                <a:latin typeface="Segoe UI Light"/>
              </a:rPr>
              <a:t>nulpa</a:t>
            </a:r>
            <a:r>
              <a:rPr lang="en-US" sz="2353" dirty="0">
                <a:solidFill>
                  <a:srgbClr val="FFFFFF"/>
                </a:solidFill>
                <a:latin typeface="Segoe UI Light"/>
              </a:rPr>
              <a:t> </a:t>
            </a:r>
            <a:r>
              <a:rPr lang="en-US" sz="2353" dirty="0" err="1">
                <a:solidFill>
                  <a:srgbClr val="FFFFFF"/>
                </a:solidFill>
                <a:latin typeface="Segoe UI Light"/>
              </a:rPr>
              <a:t>vo</a:t>
            </a:r>
            <a:r>
              <a:rPr lang="en-US" sz="2353" dirty="0">
                <a:solidFill>
                  <a:srgbClr val="FFFFFF"/>
                </a:solidFill>
                <a:latin typeface="Segoe UI Light"/>
              </a:rPr>
              <a:t> </a:t>
            </a:r>
            <a:r>
              <a:rPr lang="en-US" sz="2353" dirty="0" err="1">
                <a:solidFill>
                  <a:srgbClr val="FFFFFF"/>
                </a:solidFill>
                <a:latin typeface="Segoe UI Light"/>
              </a:rPr>
              <a:t>luptatur</a:t>
            </a:r>
            <a:r>
              <a:rPr lang="en-US" sz="2353" dirty="0">
                <a:solidFill>
                  <a:srgbClr val="FFFFFF"/>
                </a:solidFill>
                <a:latin typeface="Segoe UI Light"/>
              </a:rPr>
              <a:t> </a:t>
            </a:r>
            <a:r>
              <a:rPr lang="en-US" sz="2353" dirty="0" err="1">
                <a:solidFill>
                  <a:srgbClr val="FFFFFF"/>
                </a:solidFill>
                <a:latin typeface="Segoe UI Light"/>
              </a:rPr>
              <a:t>sunti</a:t>
            </a:r>
            <a:r>
              <a:rPr lang="en-US" sz="2353" dirty="0">
                <a:solidFill>
                  <a:srgbClr val="FFFFFF"/>
                </a:solidFill>
                <a:latin typeface="Segoe UI Light"/>
              </a:rPr>
              <a:t> sit </a:t>
            </a:r>
            <a:r>
              <a:rPr lang="en-US" sz="2353" dirty="0" err="1">
                <a:solidFill>
                  <a:srgbClr val="FFFFFF"/>
                </a:solidFill>
                <a:latin typeface="Segoe UI Light"/>
              </a:rPr>
              <a:t>voluptae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fugiatiscid</a:t>
            </a:r>
            <a:r>
              <a:rPr lang="en-US" sz="2353" dirty="0">
                <a:solidFill>
                  <a:srgbClr val="FFFFFF"/>
                </a:solidFill>
                <a:latin typeface="Segoe UI Light"/>
              </a:rPr>
              <a:t> qui al </a:t>
            </a:r>
            <a:r>
              <a:rPr lang="en-US" sz="2353" dirty="0" err="1">
                <a:solidFill>
                  <a:srgbClr val="FFFFFF"/>
                </a:solidFill>
                <a:latin typeface="Segoe UI Light"/>
              </a:rPr>
              <a:t>iquam</a:t>
            </a:r>
            <a:r>
              <a:rPr lang="en-US" sz="2353" dirty="0">
                <a:solidFill>
                  <a:srgbClr val="FFFFFF"/>
                </a:solidFill>
                <a:latin typeface="Segoe UI Light"/>
              </a:rPr>
              <a:t> </a:t>
            </a:r>
            <a:r>
              <a:rPr lang="en-US" sz="2353" dirty="0" err="1">
                <a:solidFill>
                  <a:srgbClr val="FFFFFF"/>
                </a:solidFill>
                <a:latin typeface="Segoe UI Light"/>
              </a:rPr>
              <a:t>sundit</a:t>
            </a:r>
            <a:r>
              <a:rPr lang="en-US" sz="2353" dirty="0">
                <a:solidFill>
                  <a:srgbClr val="FFFFFF"/>
                </a:solidFill>
                <a:latin typeface="Segoe UI Light"/>
              </a:rPr>
              <a:t> fugit </a:t>
            </a:r>
            <a:r>
              <a:rPr lang="en-US" sz="2353" dirty="0" err="1">
                <a:solidFill>
                  <a:srgbClr val="FFFFFF"/>
                </a:solidFill>
                <a:latin typeface="Segoe UI Light"/>
              </a:rPr>
              <a:t>labore</a:t>
            </a:r>
            <a:r>
              <a:rPr lang="en-US" sz="2353" dirty="0">
                <a:solidFill>
                  <a:srgbClr val="FFFFFF"/>
                </a:solidFill>
                <a:latin typeface="Segoe UI Light"/>
              </a:rPr>
              <a:t> </a:t>
            </a:r>
            <a:r>
              <a:rPr lang="en-US" sz="2353" dirty="0" err="1">
                <a:solidFill>
                  <a:srgbClr val="FFFFFF"/>
                </a:solidFill>
                <a:latin typeface="Segoe UI Light"/>
              </a:rPr>
              <a:t>sunt</a:t>
            </a:r>
            <a:r>
              <a:rPr lang="en-US" sz="2353" dirty="0">
                <a:solidFill>
                  <a:srgbClr val="FFFFFF"/>
                </a:solidFill>
                <a:latin typeface="Segoe UI Light"/>
              </a:rPr>
              <a:t> </a:t>
            </a:r>
            <a:r>
              <a:rPr lang="en-US" sz="2353" dirty="0" err="1">
                <a:solidFill>
                  <a:srgbClr val="FFFFFF"/>
                </a:solidFill>
                <a:latin typeface="Segoe UI Light"/>
              </a:rPr>
              <a:t>ipsantiumet</a:t>
            </a:r>
            <a:r>
              <a:rPr lang="en-US" sz="2353" dirty="0">
                <a:solidFill>
                  <a:srgbClr val="FFFFFF"/>
                </a:solidFill>
                <a:latin typeface="Segoe UI Light"/>
              </a:rPr>
              <a:t> </a:t>
            </a:r>
            <a:r>
              <a:rPr lang="en-US" sz="2353" dirty="0" err="1">
                <a:solidFill>
                  <a:srgbClr val="FFFFFF"/>
                </a:solidFill>
                <a:latin typeface="Segoe UI Light"/>
              </a:rPr>
              <a:t>ve</a:t>
            </a:r>
            <a:r>
              <a:rPr lang="en-US" sz="2353" dirty="0">
                <a:solidFill>
                  <a:srgbClr val="FFFFFF"/>
                </a:solidFill>
                <a:latin typeface="Segoe UI Light"/>
              </a:rPr>
              <a:t> </a:t>
            </a:r>
            <a:r>
              <a:rPr lang="en-US" sz="2353" dirty="0" err="1">
                <a:solidFill>
                  <a:srgbClr val="FFFFFF"/>
                </a:solidFill>
                <a:latin typeface="Segoe UI Light"/>
              </a:rPr>
              <a:t>nda</a:t>
            </a:r>
            <a:r>
              <a:rPr lang="en-US" sz="2353" dirty="0">
                <a:solidFill>
                  <a:srgbClr val="FFFFFF"/>
                </a:solidFill>
                <a:latin typeface="Segoe UI Light"/>
              </a:rPr>
              <a:t> </a:t>
            </a:r>
            <a:r>
              <a:rPr lang="en-US" sz="2353" dirty="0" err="1">
                <a:solidFill>
                  <a:srgbClr val="FFFFFF"/>
                </a:solidFill>
                <a:latin typeface="Segoe UI Light"/>
              </a:rPr>
              <a:t>que</a:t>
            </a:r>
            <a:r>
              <a:rPr lang="en-US" sz="2353" dirty="0">
                <a:solidFill>
                  <a:srgbClr val="FFFFFF"/>
                </a:solidFill>
                <a:latin typeface="Segoe UI Light"/>
              </a:rPr>
              <a:t> pa </a:t>
            </a:r>
            <a:r>
              <a:rPr lang="en-US" sz="2353" dirty="0" err="1">
                <a:solidFill>
                  <a:srgbClr val="FFFFFF"/>
                </a:solidFill>
                <a:latin typeface="Segoe UI Light"/>
              </a:rPr>
              <a:t>ipis</a:t>
            </a:r>
            <a:r>
              <a:rPr lang="en-US" sz="2353" dirty="0">
                <a:solidFill>
                  <a:srgbClr val="FFFFFF"/>
                </a:solidFill>
                <a:latin typeface="Segoe UI Light"/>
              </a:rPr>
              <a:t>.</a:t>
            </a:r>
            <a:endParaRPr lang="en-US" sz="2353" dirty="0" smtClean="0">
              <a:solidFill>
                <a:srgbClr val="FFFFFF"/>
              </a:solidFill>
              <a:latin typeface="Segoe UI Light"/>
            </a:endParaRPr>
          </a:p>
        </p:txBody>
      </p:sp>
      <p:sp>
        <p:nvSpPr>
          <p:cNvPr id="20" name="Text Placeholder 4"/>
          <p:cNvSpPr>
            <a:spLocks noGrp="1"/>
          </p:cNvSpPr>
          <p:nvPr userDrawn="1">
            <p:ph type="body" sz="quarter" idx="13" hasCustomPrompt="1"/>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FFFFFF"/>
                </a:solidFill>
                <a:latin typeface="+mj-lt"/>
              </a:defRPr>
            </a:lvl1pPr>
          </a:lstStyle>
          <a:p>
            <a:pPr lvl="0"/>
            <a:r>
              <a:rPr lang="en-US" dirty="0" smtClean="0"/>
              <a:t>Secondary title</a:t>
            </a:r>
          </a:p>
        </p:txBody>
      </p:sp>
    </p:spTree>
    <p:extLst>
      <p:ext uri="{BB962C8B-B14F-4D97-AF65-F5344CB8AC3E}">
        <p14:creationId xmlns:p14="http://schemas.microsoft.com/office/powerpoint/2010/main" val="31497858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AEEF"/>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sz="quarter" idx="13" hasCustomPrompt="1"/>
          </p:nvPr>
        </p:nvSpPr>
        <p:spPr>
          <a:xfrm>
            <a:off x="3944604"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nvPr>
        </p:nvSpPr>
        <p:spPr>
          <a:xfrm>
            <a:off x="269240" y="2084172"/>
            <a:ext cx="3638613" cy="1270732"/>
          </a:xfrm>
        </p:spPr>
        <p:txBody>
          <a:bodyPr/>
          <a:lstStyle>
            <a:lvl1pPr algn="ctr">
              <a:defRPr>
                <a:solidFill>
                  <a:srgbClr val="FFFFFF"/>
                </a:solidFill>
              </a:defRPr>
            </a:lvl1pPr>
          </a:lstStyle>
          <a:p>
            <a:r>
              <a:rPr lang="en-US" dirty="0" smtClean="0"/>
              <a:t>Click to insert picture</a:t>
            </a:r>
            <a:endParaRPr lang="en-US" dirty="0"/>
          </a:p>
        </p:txBody>
      </p:sp>
      <p:pic>
        <p:nvPicPr>
          <p:cNvPr id="7" name="Picture 6"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11" name="Slide Number Placeholder 5"/>
          <p:cNvSpPr txBox="1">
            <a:spLocks/>
          </p:cNvSpPr>
          <p:nvPr userDrawn="1"/>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nvPr>
        </p:nvSpPr>
        <p:spPr>
          <a:xfrm>
            <a:off x="7619906" y="2084172"/>
            <a:ext cx="3638613" cy="127073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
        <p:nvSpPr>
          <p:cNvPr id="19" name="TextBox 18"/>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32733403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989440"/>
            <a:ext cx="11655840" cy="2511909"/>
          </a:xfrm>
        </p:spPr>
        <p:txBody>
          <a:bodyPr/>
          <a:lstStyle>
            <a:lvl1pPr>
              <a:defRPr>
                <a:solidFill>
                  <a:schemeClr val="bg1"/>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pic>
        <p:nvPicPr>
          <p:cNvPr id="4" name="Picture 3" descr="WinAzure_rgb_Wht_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901" y="6297934"/>
            <a:ext cx="1703189" cy="408657"/>
          </a:xfrm>
          <a:prstGeom prst="rect">
            <a:avLst/>
          </a:prstGeom>
        </p:spPr>
      </p:pic>
      <p:sp>
        <p:nvSpPr>
          <p:cNvPr id="7" name="Slide Number Placeholder 5"/>
          <p:cNvSpPr txBox="1">
            <a:spLocks/>
          </p:cNvSpPr>
          <p:nvPr userDrawn="1"/>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4</a:t>
            </a:r>
            <a:endParaRPr lang="en-US" sz="784" dirty="0">
              <a:solidFill>
                <a:srgbClr val="FFFFFF"/>
              </a:solidFill>
            </a:endParaRPr>
          </a:p>
        </p:txBody>
      </p:sp>
      <p:sp>
        <p:nvSpPr>
          <p:cNvPr id="9" name="TextBox 8"/>
          <p:cNvSpPr txBox="1"/>
          <p:nvPr userDrawn="1"/>
        </p:nvSpPr>
        <p:spPr>
          <a:xfrm>
            <a:off x="8874887" y="6210238"/>
            <a:ext cx="2868529" cy="400347"/>
          </a:xfrm>
          <a:prstGeom prst="rect">
            <a:avLst/>
          </a:prstGeom>
          <a:noFill/>
        </p:spPr>
        <p:txBody>
          <a:bodyPr wrap="square" lIns="179285" tIns="143428" rIns="179285" bIns="143428" rtlCol="0">
            <a:spAutoFit/>
          </a:bodyPr>
          <a:lstStyle/>
          <a:p>
            <a:pPr defTabSz="914367">
              <a:lnSpc>
                <a:spcPct val="90000"/>
              </a:lnSpc>
            </a:pPr>
            <a:r>
              <a:rPr lang="en-US" sz="784" dirty="0" smtClean="0">
                <a:solidFill>
                  <a:srgbClr val="FFFFFF"/>
                </a:solidFill>
              </a:rPr>
              <a:t>Presentation title     ©Copyright 2012     09 / 14 /12</a:t>
            </a:r>
          </a:p>
        </p:txBody>
      </p:sp>
    </p:spTree>
    <p:extLst>
      <p:ext uri="{BB962C8B-B14F-4D97-AF65-F5344CB8AC3E}">
        <p14:creationId xmlns:p14="http://schemas.microsoft.com/office/powerpoint/2010/main" val="35246064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822088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757347" y="6197145"/>
            <a:ext cx="986066" cy="190310"/>
          </a:xfrm>
          <a:prstGeom prst="rect">
            <a:avLst/>
          </a:prstGeom>
        </p:spPr>
      </p:pic>
      <p:sp>
        <p:nvSpPr>
          <p:cNvPr id="14" name="Rectangle 13"/>
          <p:cNvSpPr/>
          <p:nvPr/>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2"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302" y="2971385"/>
            <a:ext cx="7171399" cy="1794661"/>
          </a:xfrm>
          <a:noFill/>
        </p:spPr>
        <p:txBody>
          <a:bodyPr lIns="146286" tIns="109714" rIns="146286" bIns="109714">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5" y="4953121"/>
            <a:ext cx="2599604" cy="383815"/>
          </a:xfrm>
          <a:prstGeom prst="rect">
            <a:avLst/>
          </a:prstGeom>
        </p:spPr>
      </p:pic>
    </p:spTree>
    <p:extLst>
      <p:ext uri="{BB962C8B-B14F-4D97-AF65-F5344CB8AC3E}">
        <p14:creationId xmlns:p14="http://schemas.microsoft.com/office/powerpoint/2010/main" val="2117319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
            <a:ext cx="12181494"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2"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0"/>
            <a:ext cx="7171399" cy="1794661"/>
          </a:xfrm>
          <a:noFill/>
        </p:spPr>
        <p:txBody>
          <a:bodyPr lIns="146286" tIns="109714" rIns="146286" bIns="109714">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pic>
        <p:nvPicPr>
          <p:cNvPr id="11" name="Picture 10" descr="Azure_logo_wht-0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3186754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33" y="1"/>
            <a:ext cx="12182534" cy="685799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13" name="Rectangle 12"/>
          <p:cNvSpPr/>
          <p:nvPr/>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4"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7"/>
            <a:ext cx="7171399" cy="1789991"/>
          </a:xfrm>
        </p:spPr>
        <p:txBody>
          <a:bodyPr tIns="109714" bIns="109714">
            <a:noAutofit/>
          </a:bodyPr>
          <a:lstStyle>
            <a:lvl1pPr marL="0" indent="0">
              <a:spcBef>
                <a:spcPts val="0"/>
              </a:spcBef>
              <a:buNone/>
              <a:defRPr sz="3235">
                <a:solidFill>
                  <a:srgbClr val="00188F"/>
                </a:solidFill>
              </a:defRPr>
            </a:lvl1pPr>
          </a:lstStyle>
          <a:p>
            <a:pPr lvl="0"/>
            <a:r>
              <a:rPr lang="en-US" smtClean="0"/>
              <a:t>Click to edit Master text styles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393811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5" name="Rectangle 4"/>
          <p:cNvSpPr/>
          <p:nvPr/>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4"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302" y="3877257"/>
            <a:ext cx="7171399" cy="1789991"/>
          </a:xfrm>
        </p:spPr>
        <p:txBody>
          <a:bodyPr tIns="109714" bIns="109714">
            <a:noAutofit/>
          </a:bodyPr>
          <a:lstStyle>
            <a:lvl1pPr marL="0" indent="0">
              <a:spcBef>
                <a:spcPts val="0"/>
              </a:spcBef>
              <a:buNone/>
              <a:defRPr sz="3235">
                <a:solidFill>
                  <a:srgbClr val="00188F"/>
                </a:solidFill>
              </a:defRPr>
            </a:lvl1pPr>
          </a:lstStyle>
          <a:p>
            <a:pPr lvl="0"/>
            <a:r>
              <a:rPr lang="en-US" smtClean="0"/>
              <a:t>Click to edit Master text styles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27987859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39317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195545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397826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7" r:id="rId38"/>
    <p:sldLayoutId id="2147483663" r:id="rId39"/>
    <p:sldLayoutId id="2147483664" r:id="rId40"/>
    <p:sldLayoutId id="2147483665" r:id="rId41"/>
    <p:sldLayoutId id="2147483666" r:id="rId42"/>
    <p:sldLayoutId id="2147483667" r:id="rId43"/>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229367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ransition>
    <p:fade/>
  </p:transition>
  <p:timing>
    <p:tnLst>
      <p:par>
        <p:cTn id="1" dur="indefinite" restart="never" nodeType="tmRoot"/>
      </p:par>
    </p:tnLst>
  </p:timing>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diagramLayout" Target="../diagrams/layout1.xml"/><Relationship Id="rId7" Type="http://schemas.openxmlformats.org/officeDocument/2006/relationships/image" Target="../media/image18.jpg"/><Relationship Id="rId12" Type="http://schemas.openxmlformats.org/officeDocument/2006/relationships/image" Target="../media/image23.jpg"/><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11" Type="http://schemas.openxmlformats.org/officeDocument/2006/relationships/image" Target="../media/image22.jpg"/><Relationship Id="rId5" Type="http://schemas.openxmlformats.org/officeDocument/2006/relationships/diagramColors" Target="../diagrams/colors1.xml"/><Relationship Id="rId10" Type="http://schemas.openxmlformats.org/officeDocument/2006/relationships/image" Target="../media/image21.jpg"/><Relationship Id="rId4" Type="http://schemas.openxmlformats.org/officeDocument/2006/relationships/diagramQuickStyle" Target="../diagrams/quickStyle1.xml"/><Relationship Id="rId9"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hyperlink" Target="http://www.windowsazure.com/en-us/develop/net/how-to-guides/service-bus-relay/" TargetMode="External"/><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KerryJenkins/Harding" TargetMode="Externa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channel9.msdn.com/Blogs/Subscribe" TargetMode="Externa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69239" y="4346090"/>
            <a:ext cx="8933755" cy="2041844"/>
          </a:xfrm>
        </p:spPr>
        <p:txBody>
          <a:bodyPr>
            <a:normAutofit lnSpcReduction="10000"/>
          </a:bodyPr>
          <a:lstStyle/>
          <a:p>
            <a:endParaRPr lang="en-US" dirty="0">
              <a:solidFill>
                <a:schemeClr val="bg1"/>
              </a:solidFill>
            </a:endParaRPr>
          </a:p>
          <a:p>
            <a:r>
              <a:rPr lang="en-US" b="1" dirty="0" smtClean="0">
                <a:solidFill>
                  <a:schemeClr val="bg1"/>
                </a:solidFill>
              </a:rPr>
              <a:t>Kerry Jenkins </a:t>
            </a:r>
          </a:p>
          <a:p>
            <a:r>
              <a:rPr lang="en-US" b="1" dirty="0" smtClean="0">
                <a:solidFill>
                  <a:schemeClr val="bg1"/>
                </a:solidFill>
              </a:rPr>
              <a:t>Application Architect</a:t>
            </a:r>
          </a:p>
          <a:p>
            <a:r>
              <a:rPr lang="en-US" b="1" dirty="0" smtClean="0">
                <a:solidFill>
                  <a:schemeClr val="bg1"/>
                </a:solidFill>
              </a:rPr>
              <a:t>Data-</a:t>
            </a:r>
            <a:r>
              <a:rPr lang="en-US" b="1" dirty="0" err="1" smtClean="0">
                <a:solidFill>
                  <a:schemeClr val="bg1"/>
                </a:solidFill>
              </a:rPr>
              <a:t>Tronics</a:t>
            </a:r>
            <a:r>
              <a:rPr lang="en-US" b="1" dirty="0" smtClean="0">
                <a:solidFill>
                  <a:schemeClr val="bg1"/>
                </a:solidFill>
              </a:rPr>
              <a:t> Corp.  </a:t>
            </a:r>
          </a:p>
          <a:p>
            <a:endParaRPr lang="en-US" b="1"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Windows Azure Service Bus </a:t>
            </a:r>
            <a:endParaRPr lang="en-US" dirty="0">
              <a:solidFill>
                <a:schemeClr val="bg1"/>
              </a:solidFill>
            </a:endParaRPr>
          </a:p>
        </p:txBody>
      </p:sp>
      <p:sp>
        <p:nvSpPr>
          <p:cNvPr id="6" name="TextBox 5"/>
          <p:cNvSpPr txBox="1"/>
          <p:nvPr/>
        </p:nvSpPr>
        <p:spPr>
          <a:xfrm>
            <a:off x="10129849" y="5167873"/>
            <a:ext cx="1947135" cy="1333948"/>
          </a:xfrm>
          <a:prstGeom prst="rect">
            <a:avLst/>
          </a:prstGeom>
          <a:solidFill>
            <a:srgbClr val="00ACEE"/>
          </a:solidFill>
        </p:spPr>
        <p:txBody>
          <a:bodyPr wrap="square" lIns="182880" tIns="146304" rIns="182880" bIns="146304" rtlCol="0">
            <a:spAutoFit/>
          </a:bodyPr>
          <a:lstStyle/>
          <a:p>
            <a:pPr>
              <a:lnSpc>
                <a:spcPct val="90000"/>
              </a:lnSpc>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625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Queues</a:t>
            </a:r>
            <a:endParaRPr lang="en-US" dirty="0"/>
          </a:p>
        </p:txBody>
      </p:sp>
      <p:pic>
        <p:nvPicPr>
          <p:cNvPr id="14" name="Picture 13"/>
          <p:cNvPicPr>
            <a:picLocks noChangeAspect="1"/>
          </p:cNvPicPr>
          <p:nvPr/>
        </p:nvPicPr>
        <p:blipFill>
          <a:blip r:embed="rId2"/>
          <a:stretch>
            <a:fillRect/>
          </a:stretch>
        </p:blipFill>
        <p:spPr>
          <a:xfrm>
            <a:off x="2762250" y="2762250"/>
            <a:ext cx="6667500" cy="1333500"/>
          </a:xfrm>
          <a:prstGeom prst="rect">
            <a:avLst/>
          </a:prstGeom>
        </p:spPr>
      </p:pic>
    </p:spTree>
    <p:extLst>
      <p:ext uri="{BB962C8B-B14F-4D97-AF65-F5344CB8AC3E}">
        <p14:creationId xmlns:p14="http://schemas.microsoft.com/office/powerpoint/2010/main" val="186739263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67980" y="328453"/>
            <a:ext cx="4875530" cy="5968075"/>
          </a:xfrm>
          <a:prstGeom prst="rect">
            <a:avLst/>
          </a:prstGeom>
        </p:spPr>
        <p:style>
          <a:lnRef idx="1">
            <a:schemeClr val="accent5"/>
          </a:lnRef>
          <a:fillRef idx="2">
            <a:schemeClr val="accent5"/>
          </a:fillRef>
          <a:effectRef idx="1">
            <a:schemeClr val="accent5"/>
          </a:effectRef>
          <a:fontRef idx="minor">
            <a:schemeClr val="dk1"/>
          </a:fontRef>
        </p:style>
        <p:txBody>
          <a:bodyPr lIns="91412" tIns="45707" rIns="91412" bIns="45707" rtlCol="0" anchor="t"/>
          <a:lstStyle/>
          <a:p>
            <a:pPr defTabSz="914079"/>
            <a:r>
              <a:rPr lang="en-US" sz="2000" dirty="0" smtClean="0">
                <a:solidFill>
                  <a:srgbClr val="000000"/>
                </a:solidFill>
              </a:rPr>
              <a:t>Brokered Message</a:t>
            </a:r>
            <a:endParaRPr lang="en-US" sz="2000" dirty="0">
              <a:solidFill>
                <a:srgbClr val="000000"/>
              </a:solidFill>
            </a:endParaRPr>
          </a:p>
        </p:txBody>
      </p:sp>
      <p:sp>
        <p:nvSpPr>
          <p:cNvPr id="7" name="Rectangle 6"/>
          <p:cNvSpPr/>
          <p:nvPr/>
        </p:nvSpPr>
        <p:spPr>
          <a:xfrm>
            <a:off x="3812626" y="4866313"/>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a:solidFill>
                  <a:srgbClr val="FFFFFF"/>
                </a:solidFill>
              </a:rPr>
              <a:t>Body</a:t>
            </a:r>
          </a:p>
        </p:txBody>
      </p:sp>
      <p:sp>
        <p:nvSpPr>
          <p:cNvPr id="8" name="Rectangle 7"/>
          <p:cNvSpPr/>
          <p:nvPr/>
        </p:nvSpPr>
        <p:spPr>
          <a:xfrm>
            <a:off x="3812626" y="2490976"/>
            <a:ext cx="4454042" cy="2234663"/>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smtClean="0">
                <a:solidFill>
                  <a:srgbClr val="FFFFFF"/>
                </a:solidFill>
              </a:rPr>
              <a:t>Custom Properties</a:t>
            </a:r>
            <a:endParaRPr lang="en-US" sz="2000" dirty="0">
              <a:solidFill>
                <a:srgbClr val="FFFFFF"/>
              </a:solidFill>
            </a:endParaRPr>
          </a:p>
        </p:txBody>
      </p:sp>
      <p:grpSp>
        <p:nvGrpSpPr>
          <p:cNvPr id="19" name="Group 18"/>
          <p:cNvGrpSpPr/>
          <p:nvPr/>
        </p:nvGrpSpPr>
        <p:grpSpPr>
          <a:xfrm>
            <a:off x="3976020" y="2984884"/>
            <a:ext cx="4114800" cy="1590915"/>
            <a:chOff x="6707188" y="2479434"/>
            <a:chExt cx="4114800" cy="1834658"/>
          </a:xfrm>
        </p:grpSpPr>
        <p:sp>
          <p:nvSpPr>
            <p:cNvPr id="9" name="Rectangle 8"/>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Key</a:t>
              </a:r>
            </a:p>
          </p:txBody>
        </p:sp>
        <p:sp>
          <p:nvSpPr>
            <p:cNvPr id="10" name="Rectangle 9"/>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11" name="Rectangle 10"/>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Key</a:t>
              </a:r>
            </a:p>
          </p:txBody>
        </p:sp>
        <p:sp>
          <p:nvSpPr>
            <p:cNvPr id="12" name="Rectangle 11"/>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13" name="Rectangle 12"/>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Key</a:t>
              </a:r>
            </a:p>
          </p:txBody>
        </p:sp>
        <p:sp>
          <p:nvSpPr>
            <p:cNvPr id="14" name="Rectangle 13"/>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15" name="Rectangle 14"/>
            <p:cNvSpPr/>
            <p:nvPr/>
          </p:nvSpPr>
          <p:spPr bwMode="auto">
            <a:xfrm>
              <a:off x="6707188"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Key</a:t>
              </a:r>
            </a:p>
          </p:txBody>
        </p:sp>
        <p:sp>
          <p:nvSpPr>
            <p:cNvPr id="16" name="Rectangle 15"/>
            <p:cNvSpPr/>
            <p:nvPr/>
          </p:nvSpPr>
          <p:spPr bwMode="auto">
            <a:xfrm>
              <a:off x="7691926"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grpSp>
      <p:sp>
        <p:nvSpPr>
          <p:cNvPr id="17" name="Rectangle 16"/>
          <p:cNvSpPr/>
          <p:nvPr/>
        </p:nvSpPr>
        <p:spPr bwMode="auto">
          <a:xfrm>
            <a:off x="3976020" y="5305931"/>
            <a:ext cx="4114800" cy="6623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smtClean="0">
                <a:solidFill>
                  <a:schemeClr val="tx1">
                    <a:lumMod val="85000"/>
                    <a:lumOff val="15000"/>
                  </a:schemeClr>
                </a:solidFill>
              </a:rPr>
              <a:t>Body </a:t>
            </a:r>
            <a:br>
              <a:rPr lang="en-US" sz="2300" dirty="0" smtClean="0">
                <a:solidFill>
                  <a:schemeClr val="tx1">
                    <a:lumMod val="85000"/>
                    <a:lumOff val="15000"/>
                  </a:schemeClr>
                </a:solidFill>
              </a:rPr>
            </a:br>
            <a:r>
              <a:rPr lang="en-US" sz="1400" dirty="0" smtClean="0">
                <a:solidFill>
                  <a:schemeClr val="tx1">
                    <a:lumMod val="85000"/>
                    <a:lumOff val="15000"/>
                  </a:schemeClr>
                </a:solidFill>
              </a:rPr>
              <a:t>(Bag of Bytes)</a:t>
            </a:r>
            <a:endParaRPr lang="en-US" sz="2300" dirty="0">
              <a:solidFill>
                <a:schemeClr val="tx1">
                  <a:lumMod val="85000"/>
                  <a:lumOff val="15000"/>
                </a:schemeClr>
              </a:solidFill>
            </a:endParaRPr>
          </a:p>
        </p:txBody>
      </p:sp>
      <p:sp>
        <p:nvSpPr>
          <p:cNvPr id="18" name="Rectangle 17"/>
          <p:cNvSpPr/>
          <p:nvPr/>
        </p:nvSpPr>
        <p:spPr>
          <a:xfrm>
            <a:off x="3812626" y="743235"/>
            <a:ext cx="4454042" cy="1666415"/>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smtClean="0">
                <a:solidFill>
                  <a:srgbClr val="FFFFFF"/>
                </a:solidFill>
              </a:rPr>
              <a:t>Sys Properties</a:t>
            </a:r>
            <a:endParaRPr lang="en-US" sz="2000" dirty="0">
              <a:solidFill>
                <a:srgbClr val="FFFFFF"/>
              </a:solidFill>
            </a:endParaRPr>
          </a:p>
        </p:txBody>
      </p:sp>
      <p:grpSp>
        <p:nvGrpSpPr>
          <p:cNvPr id="20" name="Group 19"/>
          <p:cNvGrpSpPr/>
          <p:nvPr/>
        </p:nvGrpSpPr>
        <p:grpSpPr>
          <a:xfrm>
            <a:off x="3976020" y="1147464"/>
            <a:ext cx="4114800" cy="1174127"/>
            <a:chOff x="6707188" y="2479434"/>
            <a:chExt cx="4114800" cy="1354014"/>
          </a:xfrm>
        </p:grpSpPr>
        <p:sp>
          <p:nvSpPr>
            <p:cNvPr id="21" name="Rectangle 20"/>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Key</a:t>
              </a:r>
              <a:endParaRPr lang="en-US" dirty="0">
                <a:solidFill>
                  <a:schemeClr val="tx1">
                    <a:lumMod val="85000"/>
                    <a:lumOff val="15000"/>
                  </a:schemeClr>
                </a:solidFill>
              </a:endParaRPr>
            </a:p>
          </p:txBody>
        </p:sp>
        <p:sp>
          <p:nvSpPr>
            <p:cNvPr id="22" name="Rectangle 21"/>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3" name="Rectangle 22"/>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Key</a:t>
              </a:r>
              <a:endParaRPr lang="en-US" dirty="0">
                <a:solidFill>
                  <a:schemeClr val="tx1">
                    <a:lumMod val="85000"/>
                    <a:lumOff val="15000"/>
                  </a:schemeClr>
                </a:solidFill>
              </a:endParaRPr>
            </a:p>
          </p:txBody>
        </p:sp>
        <p:sp>
          <p:nvSpPr>
            <p:cNvPr id="24" name="Rectangle 23"/>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5" name="Rectangle 24"/>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Key</a:t>
              </a:r>
              <a:endParaRPr lang="en-US" dirty="0">
                <a:solidFill>
                  <a:schemeClr val="tx1">
                    <a:lumMod val="85000"/>
                    <a:lumOff val="15000"/>
                  </a:schemeClr>
                </a:solidFill>
              </a:endParaRPr>
            </a:p>
          </p:txBody>
        </p:sp>
        <p:sp>
          <p:nvSpPr>
            <p:cNvPr id="26" name="Rectangle 25"/>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grpSp>
      <p:sp>
        <p:nvSpPr>
          <p:cNvPr id="27" name="TextBox 26"/>
          <p:cNvSpPr txBox="1"/>
          <p:nvPr/>
        </p:nvSpPr>
        <p:spPr>
          <a:xfrm>
            <a:off x="2438765" y="3053874"/>
            <a:ext cx="914353" cy="683264"/>
          </a:xfrm>
          <a:prstGeom prst="rect">
            <a:avLst/>
          </a:prstGeom>
          <a:noFill/>
        </p:spPr>
        <p:txBody>
          <a:bodyPr wrap="none" lIns="182880" tIns="146304" rIns="182880" bIns="146304" rtlCol="0">
            <a:spAutoFit/>
          </a:bodyPr>
          <a:lstStyle/>
          <a:p>
            <a:pPr algn="ctr">
              <a:lnSpc>
                <a:spcPct val="90000"/>
              </a:lnSpc>
            </a:pPr>
            <a:r>
              <a:rPr lang="en-US" sz="1400" dirty="0" smtClean="0">
                <a:gradFill>
                  <a:gsLst>
                    <a:gs pos="2917">
                      <a:schemeClr val="tx1"/>
                    </a:gs>
                    <a:gs pos="30000">
                      <a:schemeClr val="tx1"/>
                    </a:gs>
                  </a:gsLst>
                  <a:lin ang="5400000" scaled="0"/>
                </a:gradFill>
              </a:rPr>
              <a:t>256 KB</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max</a:t>
            </a:r>
            <a:endParaRPr lang="en-US" sz="2400" dirty="0" smtClean="0">
              <a:gradFill>
                <a:gsLst>
                  <a:gs pos="2917">
                    <a:schemeClr val="tx1"/>
                  </a:gs>
                  <a:gs pos="30000">
                    <a:schemeClr val="tx1"/>
                  </a:gs>
                </a:gsLst>
                <a:lin ang="5400000" scaled="0"/>
              </a:gradFill>
            </a:endParaRPr>
          </a:p>
        </p:txBody>
      </p:sp>
      <p:cxnSp>
        <p:nvCxnSpPr>
          <p:cNvPr id="28" name="Straight Arrow Connector 27"/>
          <p:cNvCxnSpPr/>
          <p:nvPr/>
        </p:nvCxnSpPr>
        <p:spPr>
          <a:xfrm flipV="1">
            <a:off x="3157979" y="484618"/>
            <a:ext cx="0" cy="25692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157979" y="3737138"/>
            <a:ext cx="0" cy="23007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511314" y="2587525"/>
            <a:ext cx="818173" cy="683264"/>
          </a:xfrm>
          <a:prstGeom prst="rect">
            <a:avLst/>
          </a:prstGeom>
          <a:noFill/>
        </p:spPr>
        <p:txBody>
          <a:bodyPr wrap="none" lIns="182880" tIns="146304" rIns="182880" bIns="146304" rtlCol="0">
            <a:spAutoFit/>
          </a:bodyPr>
          <a:lstStyle/>
          <a:p>
            <a:pPr algn="ctr">
              <a:lnSpc>
                <a:spcPct val="90000"/>
              </a:lnSpc>
            </a:pPr>
            <a:r>
              <a:rPr lang="en-US" sz="1400" dirty="0" smtClean="0">
                <a:gradFill>
                  <a:gsLst>
                    <a:gs pos="2917">
                      <a:schemeClr val="tx1"/>
                    </a:gs>
                    <a:gs pos="30000">
                      <a:schemeClr val="tx1"/>
                    </a:gs>
                  </a:gsLst>
                  <a:lin ang="5400000" scaled="0"/>
                </a:gradFill>
              </a:rPr>
              <a:t>64KB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max</a:t>
            </a:r>
            <a:endParaRPr lang="en-US" sz="2400" dirty="0" smtClean="0">
              <a:gradFill>
                <a:gsLst>
                  <a:gs pos="2917">
                    <a:schemeClr val="tx1"/>
                  </a:gs>
                  <a:gs pos="30000">
                    <a:schemeClr val="tx1"/>
                  </a:gs>
                </a:gsLst>
                <a:lin ang="5400000" scaled="0"/>
              </a:gradFill>
            </a:endParaRPr>
          </a:p>
        </p:txBody>
      </p:sp>
      <p:cxnSp>
        <p:nvCxnSpPr>
          <p:cNvPr id="31" name="Straight Arrow Connector 30"/>
          <p:cNvCxnSpPr>
            <a:stCxn id="30" idx="0"/>
          </p:cNvCxnSpPr>
          <p:nvPr/>
        </p:nvCxnSpPr>
        <p:spPr>
          <a:xfrm flipV="1">
            <a:off x="8920401" y="540980"/>
            <a:ext cx="0" cy="20465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0" idx="2"/>
          </p:cNvCxnSpPr>
          <p:nvPr/>
        </p:nvCxnSpPr>
        <p:spPr>
          <a:xfrm>
            <a:off x="8920401" y="3270789"/>
            <a:ext cx="0" cy="1252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53585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47719" y="1327214"/>
            <a:ext cx="4875530" cy="4921188"/>
          </a:xfrm>
          <a:prstGeom prst="rect">
            <a:avLst/>
          </a:prstGeom>
        </p:spPr>
        <p:style>
          <a:lnRef idx="1">
            <a:schemeClr val="accent5"/>
          </a:lnRef>
          <a:fillRef idx="2">
            <a:schemeClr val="accent5"/>
          </a:fillRef>
          <a:effectRef idx="1">
            <a:schemeClr val="accent5"/>
          </a:effectRef>
          <a:fontRef idx="minor">
            <a:schemeClr val="dk1"/>
          </a:fontRef>
        </p:style>
        <p:txBody>
          <a:bodyPr lIns="91412" tIns="45707" rIns="91412" bIns="45707" rtlCol="0" anchor="t"/>
          <a:lstStyle/>
          <a:p>
            <a:pPr defTabSz="914079"/>
            <a:r>
              <a:rPr lang="en-US" sz="2800" dirty="0" smtClean="0">
                <a:solidFill>
                  <a:srgbClr val="000000"/>
                </a:solidFill>
              </a:rPr>
              <a:t>SOAP Message</a:t>
            </a:r>
            <a:endParaRPr lang="en-US" sz="2800" dirty="0">
              <a:solidFill>
                <a:srgbClr val="000000"/>
              </a:solidFill>
            </a:endParaRPr>
          </a:p>
        </p:txBody>
      </p:sp>
      <p:sp>
        <p:nvSpPr>
          <p:cNvPr id="2" name="Rectangle 1"/>
          <p:cNvSpPr/>
          <p:nvPr/>
        </p:nvSpPr>
        <p:spPr bwMode="auto">
          <a:xfrm>
            <a:off x="808212" y="1899592"/>
            <a:ext cx="4560201" cy="424753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Message Protocol Mapping: SOAP</a:t>
            </a:r>
            <a:endParaRPr lang="en-US" dirty="0"/>
          </a:p>
        </p:txBody>
      </p:sp>
      <p:sp>
        <p:nvSpPr>
          <p:cNvPr id="5" name="Rectangle 4"/>
          <p:cNvSpPr/>
          <p:nvPr/>
        </p:nvSpPr>
        <p:spPr>
          <a:xfrm>
            <a:off x="6299148" y="1327214"/>
            <a:ext cx="4875530" cy="4921188"/>
          </a:xfrm>
          <a:prstGeom prst="rect">
            <a:avLst/>
          </a:prstGeom>
        </p:spPr>
        <p:style>
          <a:lnRef idx="1">
            <a:schemeClr val="accent5"/>
          </a:lnRef>
          <a:fillRef idx="2">
            <a:schemeClr val="accent5"/>
          </a:fillRef>
          <a:effectRef idx="1">
            <a:schemeClr val="accent5"/>
          </a:effectRef>
          <a:fontRef idx="minor">
            <a:schemeClr val="dk1"/>
          </a:fontRef>
        </p:style>
        <p:txBody>
          <a:bodyPr lIns="91412" tIns="45707" rIns="91412" bIns="45707" rtlCol="0" anchor="t"/>
          <a:lstStyle/>
          <a:p>
            <a:pPr defTabSz="914079"/>
            <a:r>
              <a:rPr lang="en-US" sz="2800" dirty="0" smtClean="0">
                <a:solidFill>
                  <a:srgbClr val="000000"/>
                </a:solidFill>
              </a:rPr>
              <a:t>Brokered </a:t>
            </a:r>
            <a:r>
              <a:rPr lang="en-US" sz="2800" dirty="0">
                <a:solidFill>
                  <a:srgbClr val="000000"/>
                </a:solidFill>
              </a:rPr>
              <a:t>Message</a:t>
            </a:r>
          </a:p>
        </p:txBody>
      </p:sp>
      <p:sp>
        <p:nvSpPr>
          <p:cNvPr id="6" name="Rectangle 5"/>
          <p:cNvSpPr/>
          <p:nvPr/>
        </p:nvSpPr>
        <p:spPr>
          <a:xfrm>
            <a:off x="6543794" y="4818187"/>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a:solidFill>
                  <a:srgbClr val="FFFFFF"/>
                </a:solidFill>
              </a:rPr>
              <a:t>Body</a:t>
            </a:r>
          </a:p>
        </p:txBody>
      </p:sp>
      <p:sp>
        <p:nvSpPr>
          <p:cNvPr id="7" name="Rectangle 6"/>
          <p:cNvSpPr/>
          <p:nvPr/>
        </p:nvSpPr>
        <p:spPr>
          <a:xfrm>
            <a:off x="6543794" y="1957760"/>
            <a:ext cx="4454042" cy="2719753"/>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a:solidFill>
                  <a:srgbClr val="FFFFFF"/>
                </a:solidFill>
              </a:rPr>
              <a:t>Properties</a:t>
            </a:r>
          </a:p>
        </p:txBody>
      </p:sp>
      <p:sp>
        <p:nvSpPr>
          <p:cNvPr id="8" name="Rectangle 7"/>
          <p:cNvSpPr/>
          <p:nvPr/>
        </p:nvSpPr>
        <p:spPr bwMode="auto">
          <a:xfrm>
            <a:off x="6707188" y="2485298"/>
            <a:ext cx="832338"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Key</a:t>
            </a:r>
          </a:p>
        </p:txBody>
      </p:sp>
      <p:sp>
        <p:nvSpPr>
          <p:cNvPr id="9" name="Rectangle 8"/>
          <p:cNvSpPr/>
          <p:nvPr/>
        </p:nvSpPr>
        <p:spPr bwMode="auto">
          <a:xfrm>
            <a:off x="7691926" y="2479434"/>
            <a:ext cx="3130062"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10" name="Rectangle 9"/>
          <p:cNvSpPr/>
          <p:nvPr/>
        </p:nvSpPr>
        <p:spPr bwMode="auto">
          <a:xfrm>
            <a:off x="6707188" y="2965943"/>
            <a:ext cx="832338"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Key</a:t>
            </a:r>
          </a:p>
        </p:txBody>
      </p:sp>
      <p:sp>
        <p:nvSpPr>
          <p:cNvPr id="11" name="Rectangle 10"/>
          <p:cNvSpPr/>
          <p:nvPr/>
        </p:nvSpPr>
        <p:spPr bwMode="auto">
          <a:xfrm>
            <a:off x="7691926" y="2960079"/>
            <a:ext cx="3130062"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12" name="Rectangle 11"/>
          <p:cNvSpPr/>
          <p:nvPr/>
        </p:nvSpPr>
        <p:spPr bwMode="auto">
          <a:xfrm>
            <a:off x="6707188" y="3446587"/>
            <a:ext cx="832338"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Key</a:t>
            </a:r>
          </a:p>
        </p:txBody>
      </p:sp>
      <p:sp>
        <p:nvSpPr>
          <p:cNvPr id="13" name="Rectangle 12"/>
          <p:cNvSpPr/>
          <p:nvPr/>
        </p:nvSpPr>
        <p:spPr bwMode="auto">
          <a:xfrm>
            <a:off x="7691926" y="3440726"/>
            <a:ext cx="3130062"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14" name="Rectangle 13"/>
          <p:cNvSpPr/>
          <p:nvPr/>
        </p:nvSpPr>
        <p:spPr bwMode="auto">
          <a:xfrm>
            <a:off x="6707188" y="3927231"/>
            <a:ext cx="832338"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Key</a:t>
            </a:r>
          </a:p>
        </p:txBody>
      </p:sp>
      <p:sp>
        <p:nvSpPr>
          <p:cNvPr id="15" name="Rectangle 14"/>
          <p:cNvSpPr/>
          <p:nvPr/>
        </p:nvSpPr>
        <p:spPr bwMode="auto">
          <a:xfrm>
            <a:off x="7691926" y="3921371"/>
            <a:ext cx="3130062" cy="38686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16" name="Rectangle 15"/>
          <p:cNvSpPr/>
          <p:nvPr/>
        </p:nvSpPr>
        <p:spPr bwMode="auto">
          <a:xfrm>
            <a:off x="6707188" y="5257805"/>
            <a:ext cx="4114800" cy="662353"/>
          </a:xfrm>
          <a:prstGeom prst="rect">
            <a:avLst/>
          </a:prstGeom>
          <a:solidFill>
            <a:srgbClr val="FF640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bg1"/>
                </a:solidFill>
              </a:rPr>
              <a:t>Body</a:t>
            </a:r>
          </a:p>
        </p:txBody>
      </p:sp>
      <p:sp>
        <p:nvSpPr>
          <p:cNvPr id="18" name="Rectangle 17"/>
          <p:cNvSpPr/>
          <p:nvPr/>
        </p:nvSpPr>
        <p:spPr>
          <a:xfrm>
            <a:off x="858463" y="4818187"/>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smtClean="0">
                <a:solidFill>
                  <a:srgbClr val="FFFFFF"/>
                </a:solidFill>
              </a:rPr>
              <a:t>Entity Body</a:t>
            </a:r>
            <a:endParaRPr lang="en-US" sz="2000" dirty="0">
              <a:solidFill>
                <a:srgbClr val="FFFFFF"/>
              </a:solidFill>
            </a:endParaRPr>
          </a:p>
        </p:txBody>
      </p:sp>
      <p:sp>
        <p:nvSpPr>
          <p:cNvPr id="19" name="Rectangle 18"/>
          <p:cNvSpPr/>
          <p:nvPr/>
        </p:nvSpPr>
        <p:spPr>
          <a:xfrm>
            <a:off x="858463" y="1957760"/>
            <a:ext cx="4454042" cy="2719753"/>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2000" dirty="0" smtClean="0">
                <a:solidFill>
                  <a:srgbClr val="FFFFFF"/>
                </a:solidFill>
              </a:rPr>
              <a:t>Headers</a:t>
            </a:r>
            <a:endParaRPr lang="en-US" sz="2000" dirty="0">
              <a:solidFill>
                <a:srgbClr val="FFFFFF"/>
              </a:solidFill>
            </a:endParaRPr>
          </a:p>
        </p:txBody>
      </p:sp>
      <p:sp>
        <p:nvSpPr>
          <p:cNvPr id="20" name="Rectangle 19"/>
          <p:cNvSpPr/>
          <p:nvPr/>
        </p:nvSpPr>
        <p:spPr bwMode="auto">
          <a:xfrm>
            <a:off x="1021857"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err="1" smtClean="0">
                <a:solidFill>
                  <a:schemeClr val="tx1">
                    <a:lumMod val="85000"/>
                    <a:lumOff val="15000"/>
                  </a:schemeClr>
                </a:solidFill>
              </a:rPr>
              <a:t>Hdr</a:t>
            </a:r>
            <a:endParaRPr lang="en-US" sz="2300" dirty="0">
              <a:solidFill>
                <a:schemeClr val="tx1">
                  <a:lumMod val="85000"/>
                  <a:lumOff val="15000"/>
                </a:schemeClr>
              </a:solidFill>
            </a:endParaRPr>
          </a:p>
        </p:txBody>
      </p:sp>
      <p:sp>
        <p:nvSpPr>
          <p:cNvPr id="21" name="Rectangle 20"/>
          <p:cNvSpPr/>
          <p:nvPr/>
        </p:nvSpPr>
        <p:spPr bwMode="auto">
          <a:xfrm>
            <a:off x="2006595"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22" name="Rectangle 21"/>
          <p:cNvSpPr/>
          <p:nvPr/>
        </p:nvSpPr>
        <p:spPr bwMode="auto">
          <a:xfrm>
            <a:off x="1021857"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err="1" smtClean="0">
                <a:solidFill>
                  <a:schemeClr val="tx1">
                    <a:lumMod val="85000"/>
                    <a:lumOff val="15000"/>
                  </a:schemeClr>
                </a:solidFill>
              </a:rPr>
              <a:t>Hdr</a:t>
            </a:r>
            <a:endParaRPr lang="en-US" sz="2300" dirty="0">
              <a:solidFill>
                <a:schemeClr val="tx1">
                  <a:lumMod val="85000"/>
                  <a:lumOff val="15000"/>
                </a:schemeClr>
              </a:solidFill>
            </a:endParaRPr>
          </a:p>
        </p:txBody>
      </p:sp>
      <p:sp>
        <p:nvSpPr>
          <p:cNvPr id="23" name="Rectangle 22"/>
          <p:cNvSpPr/>
          <p:nvPr/>
        </p:nvSpPr>
        <p:spPr bwMode="auto">
          <a:xfrm>
            <a:off x="2006595"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24" name="Rectangle 23"/>
          <p:cNvSpPr/>
          <p:nvPr/>
        </p:nvSpPr>
        <p:spPr bwMode="auto">
          <a:xfrm>
            <a:off x="1021857"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err="1" smtClean="0">
                <a:solidFill>
                  <a:schemeClr val="tx1">
                    <a:lumMod val="85000"/>
                    <a:lumOff val="15000"/>
                  </a:schemeClr>
                </a:solidFill>
              </a:rPr>
              <a:t>Hdr</a:t>
            </a:r>
            <a:endParaRPr lang="en-US" sz="2300" dirty="0">
              <a:solidFill>
                <a:schemeClr val="tx1">
                  <a:lumMod val="85000"/>
                  <a:lumOff val="15000"/>
                </a:schemeClr>
              </a:solidFill>
            </a:endParaRPr>
          </a:p>
        </p:txBody>
      </p:sp>
      <p:sp>
        <p:nvSpPr>
          <p:cNvPr id="25" name="Rectangle 24"/>
          <p:cNvSpPr/>
          <p:nvPr/>
        </p:nvSpPr>
        <p:spPr bwMode="auto">
          <a:xfrm>
            <a:off x="2006595"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26" name="Rectangle 25"/>
          <p:cNvSpPr/>
          <p:nvPr/>
        </p:nvSpPr>
        <p:spPr bwMode="auto">
          <a:xfrm>
            <a:off x="1021857"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err="1" smtClean="0">
                <a:solidFill>
                  <a:schemeClr val="tx1">
                    <a:lumMod val="85000"/>
                    <a:lumOff val="15000"/>
                  </a:schemeClr>
                </a:solidFill>
              </a:rPr>
              <a:t>Hdr</a:t>
            </a:r>
            <a:endParaRPr lang="en-US" sz="2300" dirty="0">
              <a:solidFill>
                <a:schemeClr val="tx1">
                  <a:lumMod val="85000"/>
                  <a:lumOff val="15000"/>
                </a:schemeClr>
              </a:solidFill>
            </a:endParaRPr>
          </a:p>
        </p:txBody>
      </p:sp>
      <p:sp>
        <p:nvSpPr>
          <p:cNvPr id="27" name="Rectangle 26"/>
          <p:cNvSpPr/>
          <p:nvPr/>
        </p:nvSpPr>
        <p:spPr bwMode="auto">
          <a:xfrm>
            <a:off x="2006595"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solidFill>
                  <a:schemeClr val="tx1">
                    <a:lumMod val="85000"/>
                    <a:lumOff val="15000"/>
                  </a:schemeClr>
                </a:solidFill>
              </a:rPr>
              <a:t>Value</a:t>
            </a:r>
          </a:p>
        </p:txBody>
      </p:sp>
      <p:sp>
        <p:nvSpPr>
          <p:cNvPr id="28" name="Rectangle 27"/>
          <p:cNvSpPr/>
          <p:nvPr/>
        </p:nvSpPr>
        <p:spPr bwMode="auto">
          <a:xfrm>
            <a:off x="1021857" y="5257805"/>
            <a:ext cx="4114800" cy="6623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smtClean="0">
                <a:solidFill>
                  <a:schemeClr val="tx1">
                    <a:lumMod val="85000"/>
                    <a:lumOff val="15000"/>
                  </a:schemeClr>
                </a:solidFill>
              </a:rPr>
              <a:t>Entity</a:t>
            </a:r>
            <a:endParaRPr lang="en-US" sz="2300" dirty="0">
              <a:solidFill>
                <a:schemeClr val="tx1">
                  <a:lumMod val="85000"/>
                  <a:lumOff val="15000"/>
                </a:schemeClr>
              </a:solidFill>
            </a:endParaRPr>
          </a:p>
        </p:txBody>
      </p:sp>
      <p:sp>
        <p:nvSpPr>
          <p:cNvPr id="36" name="Freeform 35"/>
          <p:cNvSpPr/>
          <p:nvPr/>
        </p:nvSpPr>
        <p:spPr bwMode="auto">
          <a:xfrm>
            <a:off x="5368413" y="1887794"/>
            <a:ext cx="1345053" cy="4265233"/>
          </a:xfrm>
          <a:custGeom>
            <a:avLst/>
            <a:gdLst>
              <a:gd name="connsiteX0" fmla="*/ 0 w 1345053"/>
              <a:gd name="connsiteY0" fmla="*/ 0 h 4265233"/>
              <a:gd name="connsiteX1" fmla="*/ 1345053 w 1345053"/>
              <a:gd name="connsiteY1" fmla="*/ 3380330 h 4265233"/>
              <a:gd name="connsiteX2" fmla="*/ 1333254 w 1345053"/>
              <a:gd name="connsiteY2" fmla="*/ 4046957 h 4265233"/>
              <a:gd name="connsiteX3" fmla="*/ 5899 w 1345053"/>
              <a:gd name="connsiteY3" fmla="*/ 4265233 h 4265233"/>
              <a:gd name="connsiteX4" fmla="*/ 5899 w 1345053"/>
              <a:gd name="connsiteY4" fmla="*/ 4265233 h 426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053" h="4265233">
                <a:moveTo>
                  <a:pt x="0" y="0"/>
                </a:moveTo>
                <a:lnTo>
                  <a:pt x="1345053" y="3380330"/>
                </a:lnTo>
                <a:lnTo>
                  <a:pt x="1333254" y="4046957"/>
                </a:lnTo>
                <a:lnTo>
                  <a:pt x="5899" y="4265233"/>
                </a:lnTo>
                <a:lnTo>
                  <a:pt x="5899" y="4265233"/>
                </a:lnTo>
              </a:path>
            </a:pathLst>
          </a:custGeom>
          <a:solidFill>
            <a:srgbClr val="FF6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ight Arrow 30"/>
          <p:cNvSpPr/>
          <p:nvPr/>
        </p:nvSpPr>
        <p:spPr bwMode="auto">
          <a:xfrm>
            <a:off x="5734374" y="4737828"/>
            <a:ext cx="442451" cy="69472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ight Arrow 36"/>
          <p:cNvSpPr/>
          <p:nvPr/>
        </p:nvSpPr>
        <p:spPr bwMode="auto">
          <a:xfrm>
            <a:off x="5241846" y="2299590"/>
            <a:ext cx="1427505" cy="746547"/>
          </a:xfrm>
          <a:prstGeom prst="rightArrow">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explicit</a:t>
            </a:r>
            <a:br>
              <a:rPr lang="en-US" sz="1400" dirty="0" smtClean="0">
                <a:gradFill>
                  <a:gsLst>
                    <a:gs pos="0">
                      <a:srgbClr val="FFFFFF"/>
                    </a:gs>
                    <a:gs pos="100000">
                      <a:srgbClr val="FFFFFF"/>
                    </a:gs>
                  </a:gsLst>
                  <a:lin ang="5400000" scaled="0"/>
                </a:gradFill>
                <a:ea typeface="Segoe UI" pitchFamily="34" charset="0"/>
                <a:cs typeface="Segoe UI" pitchFamily="34" charset="0"/>
              </a:rPr>
            </a:br>
            <a:r>
              <a:rPr lang="en-US" sz="1400" dirty="0" smtClean="0">
                <a:gradFill>
                  <a:gsLst>
                    <a:gs pos="0">
                      <a:srgbClr val="FFFFFF"/>
                    </a:gs>
                    <a:gs pos="100000">
                      <a:srgbClr val="FFFFFF"/>
                    </a:gs>
                  </a:gsLst>
                  <a:lin ang="5400000" scaled="0"/>
                </a:gradFill>
                <a:ea typeface="Segoe UI" pitchFamily="34" charset="0"/>
                <a:cs typeface="Segoe UI" pitchFamily="34" charset="0"/>
              </a:rPr>
              <a:t>promotion</a:t>
            </a:r>
          </a:p>
        </p:txBody>
      </p:sp>
    </p:spTree>
    <p:extLst>
      <p:ext uri="{BB962C8B-B14F-4D97-AF65-F5344CB8AC3E}">
        <p14:creationId xmlns:p14="http://schemas.microsoft.com/office/powerpoint/2010/main" val="219793219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Message Protocol Mapping: HTTP</a:t>
            </a:r>
            <a:endParaRPr lang="en-US" dirty="0"/>
          </a:p>
        </p:txBody>
      </p:sp>
      <p:sp>
        <p:nvSpPr>
          <p:cNvPr id="17" name="Rectangle 16"/>
          <p:cNvSpPr/>
          <p:nvPr/>
        </p:nvSpPr>
        <p:spPr>
          <a:xfrm>
            <a:off x="519248" y="1234255"/>
            <a:ext cx="4875530" cy="5374231"/>
          </a:xfrm>
          <a:prstGeom prst="rect">
            <a:avLst/>
          </a:prstGeom>
        </p:spPr>
        <p:style>
          <a:lnRef idx="1">
            <a:schemeClr val="accent5"/>
          </a:lnRef>
          <a:fillRef idx="2">
            <a:schemeClr val="accent5"/>
          </a:fillRef>
          <a:effectRef idx="1">
            <a:schemeClr val="accent5"/>
          </a:effectRef>
          <a:fontRef idx="minor">
            <a:schemeClr val="dk1"/>
          </a:fontRef>
        </p:style>
        <p:txBody>
          <a:bodyPr lIns="91412" tIns="45707" rIns="91412" bIns="45707" rtlCol="0" anchor="t"/>
          <a:lstStyle/>
          <a:p>
            <a:pPr defTabSz="914079"/>
            <a:r>
              <a:rPr lang="en-US" sz="2000" dirty="0" smtClean="0">
                <a:solidFill>
                  <a:srgbClr val="000000"/>
                </a:solidFill>
              </a:rPr>
              <a:t>HTTP Message</a:t>
            </a:r>
            <a:endParaRPr lang="en-US" sz="2000" dirty="0">
              <a:solidFill>
                <a:srgbClr val="000000"/>
              </a:solidFill>
            </a:endParaRPr>
          </a:p>
        </p:txBody>
      </p:sp>
      <p:sp>
        <p:nvSpPr>
          <p:cNvPr id="18" name="Rectangle 17"/>
          <p:cNvSpPr/>
          <p:nvPr/>
        </p:nvSpPr>
        <p:spPr>
          <a:xfrm>
            <a:off x="729992" y="5178271"/>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1600" dirty="0" smtClean="0">
                <a:solidFill>
                  <a:srgbClr val="FFFFFF"/>
                </a:solidFill>
              </a:rPr>
              <a:t>Entity Body</a:t>
            </a:r>
            <a:endParaRPr lang="en-US" sz="1600" dirty="0">
              <a:solidFill>
                <a:srgbClr val="FFFFFF"/>
              </a:solidFill>
            </a:endParaRPr>
          </a:p>
        </p:txBody>
      </p:sp>
      <p:sp>
        <p:nvSpPr>
          <p:cNvPr id="19" name="Rectangle 18"/>
          <p:cNvSpPr/>
          <p:nvPr/>
        </p:nvSpPr>
        <p:spPr>
          <a:xfrm>
            <a:off x="729992" y="1735358"/>
            <a:ext cx="4454042" cy="3302239"/>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1600" dirty="0" smtClean="0">
                <a:solidFill>
                  <a:srgbClr val="FFFFFF"/>
                </a:solidFill>
              </a:rPr>
              <a:t>Headers</a:t>
            </a:r>
            <a:endParaRPr lang="en-US" sz="1600" dirty="0">
              <a:solidFill>
                <a:srgbClr val="FFFFFF"/>
              </a:solidFill>
            </a:endParaRPr>
          </a:p>
        </p:txBody>
      </p:sp>
      <p:sp>
        <p:nvSpPr>
          <p:cNvPr id="20" name="Rectangle 19"/>
          <p:cNvSpPr/>
          <p:nvPr/>
        </p:nvSpPr>
        <p:spPr bwMode="auto">
          <a:xfrm>
            <a:off x="893386" y="2845382"/>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err="1" smtClean="0">
                <a:solidFill>
                  <a:schemeClr val="tx1">
                    <a:lumMod val="85000"/>
                    <a:lumOff val="15000"/>
                  </a:schemeClr>
                </a:solidFill>
              </a:rPr>
              <a:t>Hdr</a:t>
            </a:r>
            <a:endParaRPr lang="en-US" dirty="0">
              <a:solidFill>
                <a:schemeClr val="tx1">
                  <a:lumMod val="85000"/>
                  <a:lumOff val="15000"/>
                </a:schemeClr>
              </a:solidFill>
            </a:endParaRPr>
          </a:p>
        </p:txBody>
      </p:sp>
      <p:sp>
        <p:nvSpPr>
          <p:cNvPr id="21" name="Rectangle 20"/>
          <p:cNvSpPr/>
          <p:nvPr/>
        </p:nvSpPr>
        <p:spPr bwMode="auto">
          <a:xfrm>
            <a:off x="1878124" y="2839518"/>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2" name="Rectangle 21"/>
          <p:cNvSpPr/>
          <p:nvPr/>
        </p:nvSpPr>
        <p:spPr bwMode="auto">
          <a:xfrm>
            <a:off x="893386" y="332602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err="1" smtClean="0">
                <a:solidFill>
                  <a:schemeClr val="tx1">
                    <a:lumMod val="85000"/>
                    <a:lumOff val="15000"/>
                  </a:schemeClr>
                </a:solidFill>
              </a:rPr>
              <a:t>Hdr</a:t>
            </a:r>
            <a:endParaRPr lang="en-US" dirty="0">
              <a:solidFill>
                <a:schemeClr val="tx1">
                  <a:lumMod val="85000"/>
                  <a:lumOff val="15000"/>
                </a:schemeClr>
              </a:solidFill>
            </a:endParaRPr>
          </a:p>
        </p:txBody>
      </p:sp>
      <p:sp>
        <p:nvSpPr>
          <p:cNvPr id="23" name="Rectangle 22"/>
          <p:cNvSpPr/>
          <p:nvPr/>
        </p:nvSpPr>
        <p:spPr bwMode="auto">
          <a:xfrm>
            <a:off x="1878124" y="3320163"/>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4" name="Rectangle 23"/>
          <p:cNvSpPr/>
          <p:nvPr/>
        </p:nvSpPr>
        <p:spPr bwMode="auto">
          <a:xfrm>
            <a:off x="893386" y="380667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err="1" smtClean="0">
                <a:solidFill>
                  <a:schemeClr val="tx1">
                    <a:lumMod val="85000"/>
                    <a:lumOff val="15000"/>
                  </a:schemeClr>
                </a:solidFill>
              </a:rPr>
              <a:t>Hdr</a:t>
            </a:r>
            <a:endParaRPr lang="en-US" dirty="0">
              <a:solidFill>
                <a:schemeClr val="tx1">
                  <a:lumMod val="85000"/>
                  <a:lumOff val="15000"/>
                </a:schemeClr>
              </a:solidFill>
            </a:endParaRPr>
          </a:p>
        </p:txBody>
      </p:sp>
      <p:sp>
        <p:nvSpPr>
          <p:cNvPr id="25" name="Rectangle 24"/>
          <p:cNvSpPr/>
          <p:nvPr/>
        </p:nvSpPr>
        <p:spPr bwMode="auto">
          <a:xfrm>
            <a:off x="1878124" y="3800810"/>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6" name="Rectangle 25"/>
          <p:cNvSpPr/>
          <p:nvPr/>
        </p:nvSpPr>
        <p:spPr bwMode="auto">
          <a:xfrm>
            <a:off x="893386" y="4287315"/>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err="1" smtClean="0">
                <a:solidFill>
                  <a:schemeClr val="tx1">
                    <a:lumMod val="85000"/>
                    <a:lumOff val="15000"/>
                  </a:schemeClr>
                </a:solidFill>
              </a:rPr>
              <a:t>Hdr</a:t>
            </a:r>
            <a:endParaRPr lang="en-US" dirty="0">
              <a:solidFill>
                <a:schemeClr val="tx1">
                  <a:lumMod val="85000"/>
                  <a:lumOff val="15000"/>
                </a:schemeClr>
              </a:solidFill>
            </a:endParaRPr>
          </a:p>
        </p:txBody>
      </p:sp>
      <p:sp>
        <p:nvSpPr>
          <p:cNvPr id="27" name="Rectangle 26"/>
          <p:cNvSpPr/>
          <p:nvPr/>
        </p:nvSpPr>
        <p:spPr bwMode="auto">
          <a:xfrm>
            <a:off x="1878124" y="4281455"/>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a:solidFill>
                  <a:schemeClr val="tx1">
                    <a:lumMod val="85000"/>
                    <a:lumOff val="15000"/>
                  </a:schemeClr>
                </a:solidFill>
              </a:rPr>
              <a:t>Value</a:t>
            </a:r>
          </a:p>
        </p:txBody>
      </p:sp>
      <p:sp>
        <p:nvSpPr>
          <p:cNvPr id="28" name="Rectangle 27"/>
          <p:cNvSpPr/>
          <p:nvPr/>
        </p:nvSpPr>
        <p:spPr bwMode="auto">
          <a:xfrm>
            <a:off x="893386" y="5617889"/>
            <a:ext cx="4114800" cy="6623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Entity</a:t>
            </a:r>
            <a:endParaRPr lang="en-US" dirty="0">
              <a:solidFill>
                <a:schemeClr val="tx1">
                  <a:lumMod val="85000"/>
                  <a:lumOff val="15000"/>
                </a:schemeClr>
              </a:solidFill>
            </a:endParaRPr>
          </a:p>
        </p:txBody>
      </p:sp>
      <p:grpSp>
        <p:nvGrpSpPr>
          <p:cNvPr id="53" name="Group 52"/>
          <p:cNvGrpSpPr/>
          <p:nvPr/>
        </p:nvGrpSpPr>
        <p:grpSpPr>
          <a:xfrm>
            <a:off x="6936900" y="1234255"/>
            <a:ext cx="4525481" cy="5374231"/>
            <a:chOff x="6578033" y="640930"/>
            <a:chExt cx="4875530" cy="5968075"/>
          </a:xfrm>
        </p:grpSpPr>
        <p:sp>
          <p:nvSpPr>
            <p:cNvPr id="32" name="Rectangle 31"/>
            <p:cNvSpPr/>
            <p:nvPr/>
          </p:nvSpPr>
          <p:spPr>
            <a:xfrm>
              <a:off x="6578033" y="640930"/>
              <a:ext cx="4875530" cy="5968075"/>
            </a:xfrm>
            <a:prstGeom prst="rect">
              <a:avLst/>
            </a:prstGeom>
          </p:spPr>
          <p:style>
            <a:lnRef idx="1">
              <a:schemeClr val="accent5"/>
            </a:lnRef>
            <a:fillRef idx="2">
              <a:schemeClr val="accent5"/>
            </a:fillRef>
            <a:effectRef idx="1">
              <a:schemeClr val="accent5"/>
            </a:effectRef>
            <a:fontRef idx="minor">
              <a:schemeClr val="dk1"/>
            </a:fontRef>
          </p:style>
          <p:txBody>
            <a:bodyPr lIns="91412" tIns="45707" rIns="91412" bIns="45707" rtlCol="0" anchor="t"/>
            <a:lstStyle/>
            <a:p>
              <a:pPr defTabSz="914079"/>
              <a:r>
                <a:rPr lang="en-US" sz="1600" dirty="0" smtClean="0">
                  <a:solidFill>
                    <a:srgbClr val="000000"/>
                  </a:solidFill>
                </a:rPr>
                <a:t>Brokered Message</a:t>
              </a:r>
              <a:endParaRPr lang="en-US" sz="1600" dirty="0">
                <a:solidFill>
                  <a:srgbClr val="000000"/>
                </a:solidFill>
              </a:endParaRPr>
            </a:p>
          </p:txBody>
        </p:sp>
        <p:sp>
          <p:nvSpPr>
            <p:cNvPr id="33" name="Rectangle 32"/>
            <p:cNvSpPr/>
            <p:nvPr/>
          </p:nvSpPr>
          <p:spPr>
            <a:xfrm>
              <a:off x="6822679" y="5178790"/>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1600" dirty="0">
                  <a:solidFill>
                    <a:srgbClr val="FFFFFF"/>
                  </a:solidFill>
                </a:rPr>
                <a:t>Body</a:t>
              </a:r>
            </a:p>
          </p:txBody>
        </p:sp>
        <p:sp>
          <p:nvSpPr>
            <p:cNvPr id="34" name="Rectangle 33"/>
            <p:cNvSpPr/>
            <p:nvPr/>
          </p:nvSpPr>
          <p:spPr>
            <a:xfrm>
              <a:off x="6822679" y="2803453"/>
              <a:ext cx="4454042" cy="2234663"/>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1600" dirty="0" smtClean="0">
                  <a:solidFill>
                    <a:srgbClr val="FFFFFF"/>
                  </a:solidFill>
                </a:rPr>
                <a:t>Custom Properties</a:t>
              </a:r>
              <a:endParaRPr lang="en-US" sz="1600" dirty="0">
                <a:solidFill>
                  <a:srgbClr val="FFFFFF"/>
                </a:solidFill>
              </a:endParaRPr>
            </a:p>
          </p:txBody>
        </p:sp>
        <p:grpSp>
          <p:nvGrpSpPr>
            <p:cNvPr id="35" name="Group 34"/>
            <p:cNvGrpSpPr/>
            <p:nvPr/>
          </p:nvGrpSpPr>
          <p:grpSpPr>
            <a:xfrm>
              <a:off x="6986073" y="3297361"/>
              <a:ext cx="4114800" cy="1590915"/>
              <a:chOff x="6707188" y="2479434"/>
              <a:chExt cx="4114800" cy="1834658"/>
            </a:xfrm>
          </p:grpSpPr>
          <p:sp>
            <p:nvSpPr>
              <p:cNvPr id="36" name="Rectangle 35"/>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Key</a:t>
                </a:r>
              </a:p>
            </p:txBody>
          </p:sp>
          <p:sp>
            <p:nvSpPr>
              <p:cNvPr id="37" name="Rectangle 36"/>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sp>
            <p:nvSpPr>
              <p:cNvPr id="38" name="Rectangle 37"/>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Key</a:t>
                </a:r>
              </a:p>
            </p:txBody>
          </p:sp>
          <p:sp>
            <p:nvSpPr>
              <p:cNvPr id="39" name="Rectangle 38"/>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sp>
            <p:nvSpPr>
              <p:cNvPr id="40" name="Rectangle 39"/>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Key</a:t>
                </a:r>
              </a:p>
            </p:txBody>
          </p:sp>
          <p:sp>
            <p:nvSpPr>
              <p:cNvPr id="41" name="Rectangle 40"/>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sp>
            <p:nvSpPr>
              <p:cNvPr id="42" name="Rectangle 41"/>
              <p:cNvSpPr/>
              <p:nvPr/>
            </p:nvSpPr>
            <p:spPr bwMode="auto">
              <a:xfrm>
                <a:off x="6707188"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Key</a:t>
                </a:r>
              </a:p>
            </p:txBody>
          </p:sp>
          <p:sp>
            <p:nvSpPr>
              <p:cNvPr id="43" name="Rectangle 42"/>
              <p:cNvSpPr/>
              <p:nvPr/>
            </p:nvSpPr>
            <p:spPr bwMode="auto">
              <a:xfrm>
                <a:off x="7691926"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grpSp>
        <p:sp>
          <p:nvSpPr>
            <p:cNvPr id="44" name="Rectangle 43"/>
            <p:cNvSpPr/>
            <p:nvPr/>
          </p:nvSpPr>
          <p:spPr bwMode="auto">
            <a:xfrm>
              <a:off x="6986073" y="5618408"/>
              <a:ext cx="4114800" cy="6623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Body </a:t>
              </a:r>
              <a:br>
                <a:rPr lang="en-US" dirty="0" smtClean="0">
                  <a:solidFill>
                    <a:schemeClr val="tx1">
                      <a:lumMod val="85000"/>
                      <a:lumOff val="15000"/>
                    </a:schemeClr>
                  </a:solidFill>
                </a:rPr>
              </a:br>
              <a:r>
                <a:rPr lang="en-US" sz="1100" dirty="0" smtClean="0">
                  <a:solidFill>
                    <a:schemeClr val="tx1">
                      <a:lumMod val="85000"/>
                      <a:lumOff val="15000"/>
                    </a:schemeClr>
                  </a:solidFill>
                </a:rPr>
                <a:t>(Bag of Bytes)</a:t>
              </a:r>
              <a:endParaRPr lang="en-US" dirty="0">
                <a:solidFill>
                  <a:schemeClr val="tx1">
                    <a:lumMod val="85000"/>
                    <a:lumOff val="15000"/>
                  </a:schemeClr>
                </a:solidFill>
              </a:endParaRPr>
            </a:p>
          </p:txBody>
        </p:sp>
        <p:sp>
          <p:nvSpPr>
            <p:cNvPr id="45" name="Rectangle 44"/>
            <p:cNvSpPr/>
            <p:nvPr/>
          </p:nvSpPr>
          <p:spPr>
            <a:xfrm>
              <a:off x="6822679" y="1055712"/>
              <a:ext cx="4454042" cy="1666415"/>
            </a:xfrm>
            <a:prstGeom prst="rect">
              <a:avLst/>
            </a:prstGeom>
          </p:spPr>
          <p:style>
            <a:lnRef idx="1">
              <a:schemeClr val="accent5"/>
            </a:lnRef>
            <a:fillRef idx="3">
              <a:schemeClr val="accent5"/>
            </a:fillRef>
            <a:effectRef idx="2">
              <a:schemeClr val="accent5"/>
            </a:effectRef>
            <a:fontRef idx="minor">
              <a:schemeClr val="lt1"/>
            </a:fontRef>
          </p:style>
          <p:txBody>
            <a:bodyPr lIns="91412" tIns="45707" rIns="91412" bIns="45707" rtlCol="0" anchor="t"/>
            <a:lstStyle/>
            <a:p>
              <a:pPr defTabSz="914079"/>
              <a:r>
                <a:rPr lang="en-US" sz="1600" dirty="0" smtClean="0">
                  <a:solidFill>
                    <a:srgbClr val="FFFFFF"/>
                  </a:solidFill>
                </a:rPr>
                <a:t>Sys Properties</a:t>
              </a:r>
              <a:endParaRPr lang="en-US" sz="1600" dirty="0">
                <a:solidFill>
                  <a:srgbClr val="FFFFFF"/>
                </a:solidFill>
              </a:endParaRPr>
            </a:p>
          </p:txBody>
        </p:sp>
        <p:grpSp>
          <p:nvGrpSpPr>
            <p:cNvPr id="46" name="Group 45"/>
            <p:cNvGrpSpPr/>
            <p:nvPr/>
          </p:nvGrpSpPr>
          <p:grpSpPr>
            <a:xfrm>
              <a:off x="6986073" y="1459941"/>
              <a:ext cx="4114800" cy="1174127"/>
              <a:chOff x="6707188" y="2479434"/>
              <a:chExt cx="4114800" cy="1354014"/>
            </a:xfrm>
          </p:grpSpPr>
          <p:sp>
            <p:nvSpPr>
              <p:cNvPr id="47" name="Rectangle 46"/>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smtClean="0">
                    <a:solidFill>
                      <a:schemeClr val="tx1">
                        <a:lumMod val="85000"/>
                        <a:lumOff val="15000"/>
                      </a:schemeClr>
                    </a:solidFill>
                  </a:rPr>
                  <a:t>Key</a:t>
                </a:r>
                <a:endParaRPr lang="en-US" sz="1400" dirty="0">
                  <a:solidFill>
                    <a:schemeClr val="tx1">
                      <a:lumMod val="85000"/>
                      <a:lumOff val="15000"/>
                    </a:schemeClr>
                  </a:solidFill>
                </a:endParaRPr>
              </a:p>
            </p:txBody>
          </p:sp>
          <p:sp>
            <p:nvSpPr>
              <p:cNvPr id="48" name="Rectangle 47"/>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sp>
            <p:nvSpPr>
              <p:cNvPr id="49" name="Rectangle 48"/>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smtClean="0">
                    <a:solidFill>
                      <a:schemeClr val="tx1">
                        <a:lumMod val="85000"/>
                        <a:lumOff val="15000"/>
                      </a:schemeClr>
                    </a:solidFill>
                  </a:rPr>
                  <a:t>Key</a:t>
                </a:r>
                <a:endParaRPr lang="en-US" sz="1400" dirty="0">
                  <a:solidFill>
                    <a:schemeClr val="tx1">
                      <a:lumMod val="85000"/>
                      <a:lumOff val="15000"/>
                    </a:schemeClr>
                  </a:solidFill>
                </a:endParaRPr>
              </a:p>
            </p:txBody>
          </p:sp>
          <p:sp>
            <p:nvSpPr>
              <p:cNvPr id="50" name="Rectangle 49"/>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sp>
            <p:nvSpPr>
              <p:cNvPr id="51" name="Rectangle 50"/>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smtClean="0">
                    <a:solidFill>
                      <a:schemeClr val="tx1">
                        <a:lumMod val="85000"/>
                        <a:lumOff val="15000"/>
                      </a:schemeClr>
                    </a:solidFill>
                  </a:rPr>
                  <a:t>Key</a:t>
                </a:r>
                <a:endParaRPr lang="en-US" sz="1400" dirty="0">
                  <a:solidFill>
                    <a:schemeClr val="tx1">
                      <a:lumMod val="85000"/>
                      <a:lumOff val="15000"/>
                    </a:schemeClr>
                  </a:solidFill>
                </a:endParaRPr>
              </a:p>
            </p:txBody>
          </p:sp>
          <p:sp>
            <p:nvSpPr>
              <p:cNvPr id="52" name="Rectangle 51"/>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1400" dirty="0">
                    <a:solidFill>
                      <a:schemeClr val="tx1">
                        <a:lumMod val="85000"/>
                        <a:lumOff val="15000"/>
                      </a:schemeClr>
                    </a:solidFill>
                  </a:rPr>
                  <a:t>Value</a:t>
                </a:r>
              </a:p>
            </p:txBody>
          </p:sp>
        </p:grpSp>
      </p:grpSp>
      <p:sp>
        <p:nvSpPr>
          <p:cNvPr id="54" name="Right Arrow 53"/>
          <p:cNvSpPr/>
          <p:nvPr/>
        </p:nvSpPr>
        <p:spPr bwMode="auto">
          <a:xfrm>
            <a:off x="5394777" y="4123323"/>
            <a:ext cx="1625601" cy="447189"/>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5205800" y="5807109"/>
            <a:ext cx="2031869" cy="442109"/>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893386" y="2341411"/>
            <a:ext cx="852759"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600" dirty="0" err="1" smtClean="0">
                <a:solidFill>
                  <a:schemeClr val="tx1">
                    <a:lumMod val="85000"/>
                    <a:lumOff val="15000"/>
                  </a:schemeClr>
                </a:solidFill>
              </a:rPr>
              <a:t>BrokerProperties</a:t>
            </a:r>
            <a:endParaRPr lang="en-US" sz="600" dirty="0">
              <a:solidFill>
                <a:schemeClr val="tx1">
                  <a:lumMod val="85000"/>
                  <a:lumOff val="15000"/>
                </a:schemeClr>
              </a:solidFill>
            </a:endParaRPr>
          </a:p>
        </p:txBody>
      </p:sp>
      <p:sp>
        <p:nvSpPr>
          <p:cNvPr id="56" name="Rectangle 55"/>
          <p:cNvSpPr/>
          <p:nvPr/>
        </p:nvSpPr>
        <p:spPr bwMode="auto">
          <a:xfrm>
            <a:off x="1898545" y="2335547"/>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dirty="0" smtClean="0">
                <a:solidFill>
                  <a:schemeClr val="tx1">
                    <a:lumMod val="85000"/>
                    <a:lumOff val="15000"/>
                  </a:schemeClr>
                </a:solidFill>
              </a:rPr>
              <a:t>{ </a:t>
            </a:r>
            <a:r>
              <a:rPr lang="en-US" dirty="0" err="1" smtClean="0">
                <a:solidFill>
                  <a:schemeClr val="tx1">
                    <a:lumMod val="85000"/>
                    <a:lumOff val="15000"/>
                  </a:schemeClr>
                </a:solidFill>
              </a:rPr>
              <a:t>json</a:t>
            </a:r>
            <a:r>
              <a:rPr lang="en-US" dirty="0">
                <a:solidFill>
                  <a:schemeClr val="tx1">
                    <a:lumMod val="85000"/>
                    <a:lumOff val="15000"/>
                  </a:schemeClr>
                </a:solidFill>
              </a:rPr>
              <a:t> </a:t>
            </a:r>
            <a:r>
              <a:rPr lang="en-US" dirty="0" smtClean="0">
                <a:solidFill>
                  <a:schemeClr val="tx1">
                    <a:lumMod val="85000"/>
                    <a:lumOff val="15000"/>
                  </a:schemeClr>
                </a:solidFill>
              </a:rPr>
              <a:t>} </a:t>
            </a:r>
            <a:endParaRPr lang="en-US" dirty="0">
              <a:solidFill>
                <a:schemeClr val="tx1">
                  <a:lumMod val="85000"/>
                  <a:lumOff val="15000"/>
                </a:schemeClr>
              </a:solidFill>
            </a:endParaRPr>
          </a:p>
        </p:txBody>
      </p:sp>
      <p:sp>
        <p:nvSpPr>
          <p:cNvPr id="57" name="Rectangular Callout 56"/>
          <p:cNvSpPr/>
          <p:nvPr/>
        </p:nvSpPr>
        <p:spPr bwMode="auto">
          <a:xfrm>
            <a:off x="1568496" y="1607765"/>
            <a:ext cx="2075755" cy="461315"/>
          </a:xfrm>
          <a:prstGeom prst="wedgeRectCallout">
            <a:avLst>
              <a:gd name="adj1" fmla="val -63808"/>
              <a:gd name="adj2" fmla="val 142075"/>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BrokerProperties</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Left Brace 58"/>
          <p:cNvSpPr/>
          <p:nvPr/>
        </p:nvSpPr>
        <p:spPr>
          <a:xfrm flipH="1">
            <a:off x="5046217" y="2839518"/>
            <a:ext cx="376388" cy="1828798"/>
          </a:xfrm>
          <a:prstGeom prst="leftBrace">
            <a:avLst>
              <a:gd name="adj1" fmla="val 36705"/>
              <a:gd name="adj2" fmla="val 82140"/>
            </a:avLst>
          </a:prstGeom>
          <a:ln w="28575">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0" name="Right Arrow 59"/>
          <p:cNvSpPr/>
          <p:nvPr/>
        </p:nvSpPr>
        <p:spPr bwMode="auto">
          <a:xfrm>
            <a:off x="5155050" y="2332565"/>
            <a:ext cx="1804907" cy="447189"/>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Left Brace 60"/>
          <p:cNvSpPr/>
          <p:nvPr/>
        </p:nvSpPr>
        <p:spPr>
          <a:xfrm>
            <a:off x="6999835" y="1987924"/>
            <a:ext cx="275931" cy="1045883"/>
          </a:xfrm>
          <a:prstGeom prst="leftBrace">
            <a:avLst>
              <a:gd name="adj1" fmla="val 36705"/>
              <a:gd name="adj2" fmla="val 53423"/>
            </a:avLst>
          </a:prstGeom>
          <a:ln w="28575">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535089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 from Queue Options</a:t>
            </a:r>
            <a:endParaRPr lang="en-US" dirty="0"/>
          </a:p>
        </p:txBody>
      </p:sp>
      <p:sp>
        <p:nvSpPr>
          <p:cNvPr id="5" name="Oval 4"/>
          <p:cNvSpPr/>
          <p:nvPr/>
        </p:nvSpPr>
        <p:spPr bwMode="auto">
          <a:xfrm>
            <a:off x="7311237" y="2537846"/>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7" name="Straight Arrow Connector 6"/>
          <p:cNvCxnSpPr>
            <a:endCxn id="5" idx="2"/>
          </p:cNvCxnSpPr>
          <p:nvPr/>
        </p:nvCxnSpPr>
        <p:spPr>
          <a:xfrm flipV="1">
            <a:off x="4544592" y="3000913"/>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662581" y="3220685"/>
            <a:ext cx="2738827" cy="369332"/>
          </a:xfrm>
          <a:prstGeom prst="rect">
            <a:avLst/>
          </a:prstGeom>
          <a:noFill/>
        </p:spPr>
        <p:txBody>
          <a:bodyPr wrap="none" lIns="0" tIns="0" rIns="0" bIns="0" rtlCol="0">
            <a:spAutoFit/>
          </a:bodyPr>
          <a:lstStyle/>
          <a:p>
            <a:pPr defTabSz="914079"/>
            <a:r>
              <a:rPr lang="en-US" sz="2400" b="1" dirty="0">
                <a:solidFill>
                  <a:schemeClr val="tx1">
                    <a:lumMod val="75000"/>
                    <a:lumOff val="25000"/>
                  </a:schemeClr>
                </a:solidFill>
              </a:rPr>
              <a:t>Receive and Delete</a:t>
            </a:r>
          </a:p>
        </p:txBody>
      </p:sp>
      <p:sp>
        <p:nvSpPr>
          <p:cNvPr id="17" name="Rectangle 16"/>
          <p:cNvSpPr/>
          <p:nvPr/>
        </p:nvSpPr>
        <p:spPr>
          <a:xfrm>
            <a:off x="2190750" y="2708183"/>
            <a:ext cx="2353842" cy="63713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Right Arrow 17"/>
          <p:cNvSpPr/>
          <p:nvPr/>
        </p:nvSpPr>
        <p:spPr>
          <a:xfrm>
            <a:off x="1789592" y="2884422"/>
            <a:ext cx="519148" cy="336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Rectangle 21"/>
          <p:cNvSpPr/>
          <p:nvPr/>
        </p:nvSpPr>
        <p:spPr>
          <a:xfrm>
            <a:off x="2426729"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3" name="Rectangle 22"/>
          <p:cNvSpPr/>
          <p:nvPr/>
        </p:nvSpPr>
        <p:spPr>
          <a:xfrm>
            <a:off x="2727610"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4" name="Rectangle 23"/>
          <p:cNvSpPr/>
          <p:nvPr/>
        </p:nvSpPr>
        <p:spPr>
          <a:xfrm>
            <a:off x="3028491"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Rectangle 24"/>
          <p:cNvSpPr/>
          <p:nvPr/>
        </p:nvSpPr>
        <p:spPr>
          <a:xfrm>
            <a:off x="3329372"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6" name="Rectangle 25"/>
          <p:cNvSpPr/>
          <p:nvPr/>
        </p:nvSpPr>
        <p:spPr>
          <a:xfrm>
            <a:off x="3630253"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7" name="Rectangle 26"/>
          <p:cNvSpPr/>
          <p:nvPr/>
        </p:nvSpPr>
        <p:spPr>
          <a:xfrm>
            <a:off x="3931134" y="2796896"/>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50701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Receive from Queue Options</a:t>
            </a:r>
            <a:endParaRPr lang="en-US" dirty="0"/>
          </a:p>
        </p:txBody>
      </p:sp>
      <p:sp>
        <p:nvSpPr>
          <p:cNvPr id="10" name="Oval 9"/>
          <p:cNvSpPr/>
          <p:nvPr/>
        </p:nvSpPr>
        <p:spPr bwMode="auto">
          <a:xfrm>
            <a:off x="7250463" y="2405800"/>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16"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12" name="Straight Arrow Connector 11"/>
          <p:cNvCxnSpPr/>
          <p:nvPr/>
        </p:nvCxnSpPr>
        <p:spPr>
          <a:xfrm flipV="1">
            <a:off x="4483818" y="3185384"/>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4976182" y="3251255"/>
            <a:ext cx="2361609" cy="369332"/>
          </a:xfrm>
          <a:prstGeom prst="rect">
            <a:avLst/>
          </a:prstGeom>
          <a:noFill/>
        </p:spPr>
        <p:txBody>
          <a:bodyPr wrap="none" lIns="0" tIns="0" rIns="0" bIns="0" rtlCol="0">
            <a:spAutoFit/>
          </a:bodyPr>
          <a:lstStyle/>
          <a:p>
            <a:pPr defTabSz="914079"/>
            <a:r>
              <a:rPr lang="en-US" sz="2000" b="1" dirty="0">
                <a:solidFill>
                  <a:schemeClr val="tx1">
                    <a:lumMod val="75000"/>
                    <a:lumOff val="25000"/>
                  </a:schemeClr>
                </a:solidFill>
              </a:rPr>
              <a:t>2. </a:t>
            </a:r>
            <a:r>
              <a:rPr lang="en-US" sz="2400" b="1" dirty="0">
                <a:solidFill>
                  <a:schemeClr val="tx1">
                    <a:lumMod val="75000"/>
                    <a:lumOff val="25000"/>
                  </a:schemeClr>
                </a:solidFill>
              </a:rPr>
              <a:t>Delete/Unlock</a:t>
            </a:r>
          </a:p>
        </p:txBody>
      </p:sp>
      <p:cxnSp>
        <p:nvCxnSpPr>
          <p:cNvPr id="19" name="Straight Arrow Connector 18"/>
          <p:cNvCxnSpPr/>
          <p:nvPr/>
        </p:nvCxnSpPr>
        <p:spPr>
          <a:xfrm flipV="1">
            <a:off x="4518989" y="2610957"/>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4955993" y="2676828"/>
            <a:ext cx="1771767" cy="369332"/>
          </a:xfrm>
          <a:prstGeom prst="rect">
            <a:avLst/>
          </a:prstGeom>
          <a:noFill/>
        </p:spPr>
        <p:txBody>
          <a:bodyPr wrap="none" lIns="0" tIns="0" rIns="0" bIns="0" rtlCol="0">
            <a:spAutoFit/>
          </a:bodyPr>
          <a:lstStyle/>
          <a:p>
            <a:pPr defTabSz="914079"/>
            <a:r>
              <a:rPr lang="en-US" sz="2000" b="1" dirty="0">
                <a:solidFill>
                  <a:schemeClr val="tx1">
                    <a:lumMod val="75000"/>
                    <a:lumOff val="25000"/>
                  </a:schemeClr>
                </a:solidFill>
              </a:rPr>
              <a:t>1. </a:t>
            </a:r>
            <a:r>
              <a:rPr lang="en-US" sz="2400" b="1" dirty="0">
                <a:solidFill>
                  <a:schemeClr val="tx1">
                    <a:lumMod val="75000"/>
                    <a:lumOff val="25000"/>
                  </a:schemeClr>
                </a:solidFill>
              </a:rPr>
              <a:t>Peek/Lock</a:t>
            </a:r>
          </a:p>
        </p:txBody>
      </p:sp>
      <p:sp>
        <p:nvSpPr>
          <p:cNvPr id="29" name="Rectangle 28"/>
          <p:cNvSpPr/>
          <p:nvPr/>
        </p:nvSpPr>
        <p:spPr>
          <a:xfrm>
            <a:off x="2106529" y="2574908"/>
            <a:ext cx="2353842" cy="63713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0" name="Right Arrow 29"/>
          <p:cNvSpPr/>
          <p:nvPr/>
        </p:nvSpPr>
        <p:spPr>
          <a:xfrm>
            <a:off x="1705371" y="2751147"/>
            <a:ext cx="519148" cy="336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1" name="Rectangle 30"/>
          <p:cNvSpPr/>
          <p:nvPr/>
        </p:nvSpPr>
        <p:spPr>
          <a:xfrm>
            <a:off x="2342508"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2" name="Rectangle 31"/>
          <p:cNvSpPr/>
          <p:nvPr/>
        </p:nvSpPr>
        <p:spPr>
          <a:xfrm>
            <a:off x="2643389"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3" name="Rectangle 32"/>
          <p:cNvSpPr/>
          <p:nvPr/>
        </p:nvSpPr>
        <p:spPr>
          <a:xfrm>
            <a:off x="2944270"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4" name="Rectangle 33"/>
          <p:cNvSpPr/>
          <p:nvPr/>
        </p:nvSpPr>
        <p:spPr>
          <a:xfrm>
            <a:off x="3245151"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Rectangle 34"/>
          <p:cNvSpPr/>
          <p:nvPr/>
        </p:nvSpPr>
        <p:spPr>
          <a:xfrm>
            <a:off x="3546032"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6" name="Rectangle 35"/>
          <p:cNvSpPr/>
          <p:nvPr/>
        </p:nvSpPr>
        <p:spPr>
          <a:xfrm>
            <a:off x="3846913" y="2663621"/>
            <a:ext cx="253672" cy="4596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7296395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Queues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86" y="1173423"/>
            <a:ext cx="7855234" cy="5441535"/>
          </a:xfrm>
          <a:prstGeom prst="rect">
            <a:avLst/>
          </a:prstGeom>
        </p:spPr>
      </p:pic>
    </p:spTree>
    <p:extLst>
      <p:ext uri="{BB962C8B-B14F-4D97-AF65-F5344CB8AC3E}">
        <p14:creationId xmlns:p14="http://schemas.microsoft.com/office/powerpoint/2010/main" val="686785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4" name="Text Placeholder 3"/>
          <p:cNvSpPr>
            <a:spLocks noGrp="1"/>
          </p:cNvSpPr>
          <p:nvPr>
            <p:ph type="body" sz="quarter" idx="10"/>
          </p:nvPr>
        </p:nvSpPr>
        <p:spPr>
          <a:xfrm>
            <a:off x="519248" y="1209675"/>
            <a:ext cx="11151916" cy="794041"/>
          </a:xfrm>
        </p:spPr>
        <p:txBody>
          <a:bodyPr/>
          <a:lstStyle/>
          <a:p>
            <a:pPr marL="0" indent="0" algn="ctr">
              <a:buNone/>
            </a:pPr>
            <a:r>
              <a:rPr lang="en-US" sz="4400" b="1" dirty="0" smtClean="0"/>
              <a:t>Load Leveling</a:t>
            </a:r>
            <a:endParaRPr lang="en-US" sz="4400" b="1" dirty="0"/>
          </a:p>
        </p:txBody>
      </p:sp>
      <p:graphicFrame>
        <p:nvGraphicFramePr>
          <p:cNvPr id="5" name="Chart 4"/>
          <p:cNvGraphicFramePr>
            <a:graphicFrameLocks/>
          </p:cNvGraphicFramePr>
          <p:nvPr>
            <p:extLst>
              <p:ext uri="{D42A27DB-BD31-4B8C-83A1-F6EECF244321}">
                <p14:modId xmlns:p14="http://schemas.microsoft.com/office/powerpoint/2010/main" val="1706957306"/>
              </p:ext>
            </p:extLst>
          </p:nvPr>
        </p:nvGraphicFramePr>
        <p:xfrm>
          <a:off x="1866900" y="2245307"/>
          <a:ext cx="7772400"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118732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4" name="Text Placeholder 3"/>
          <p:cNvSpPr>
            <a:spLocks noGrp="1"/>
          </p:cNvSpPr>
          <p:nvPr>
            <p:ph type="body" sz="quarter" idx="10"/>
          </p:nvPr>
        </p:nvSpPr>
        <p:spPr>
          <a:xfrm>
            <a:off x="519248" y="1209675"/>
            <a:ext cx="11151916" cy="794041"/>
          </a:xfrm>
        </p:spPr>
        <p:txBody>
          <a:bodyPr/>
          <a:lstStyle/>
          <a:p>
            <a:pPr marL="0" indent="0" algn="ctr">
              <a:buNone/>
            </a:pPr>
            <a:r>
              <a:rPr lang="en-US" sz="4400" b="1" dirty="0" smtClean="0"/>
              <a:t>Load Leveling</a:t>
            </a:r>
            <a:endParaRPr lang="en-US" sz="4400" b="1" dirty="0"/>
          </a:p>
        </p:txBody>
      </p:sp>
      <p:sp>
        <p:nvSpPr>
          <p:cNvPr id="7" name="Rectangle 6"/>
          <p:cNvSpPr/>
          <p:nvPr/>
        </p:nvSpPr>
        <p:spPr bwMode="auto">
          <a:xfrm>
            <a:off x="4550145" y="3243881"/>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8" name="Oval 7"/>
          <p:cNvSpPr/>
          <p:nvPr/>
        </p:nvSpPr>
        <p:spPr bwMode="auto">
          <a:xfrm>
            <a:off x="482236" y="3308358"/>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9" name="Oval 8"/>
          <p:cNvSpPr/>
          <p:nvPr/>
        </p:nvSpPr>
        <p:spPr bwMode="auto">
          <a:xfrm>
            <a:off x="9919311" y="3308357"/>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10" name="Straight Arrow Connector 9"/>
          <p:cNvCxnSpPr>
            <a:stCxn id="8" idx="6"/>
            <a:endCxn id="7" idx="1"/>
          </p:cNvCxnSpPr>
          <p:nvPr/>
        </p:nvCxnSpPr>
        <p:spPr>
          <a:xfrm>
            <a:off x="1490420" y="3771417"/>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Flowchart: Magnetic Disk 10"/>
          <p:cNvSpPr/>
          <p:nvPr/>
        </p:nvSpPr>
        <p:spPr bwMode="auto">
          <a:xfrm>
            <a:off x="5476264" y="4146557"/>
            <a:ext cx="691662" cy="539261"/>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cxnSp>
        <p:nvCxnSpPr>
          <p:cNvPr id="12" name="Straight Arrow Connector 11"/>
          <p:cNvCxnSpPr>
            <a:stCxn id="7" idx="3"/>
            <a:endCxn id="9" idx="2"/>
          </p:cNvCxnSpPr>
          <p:nvPr/>
        </p:nvCxnSpPr>
        <p:spPr>
          <a:xfrm flipV="1">
            <a:off x="7152666" y="3771419"/>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 name="Rounded Rectangle 12"/>
          <p:cNvSpPr/>
          <p:nvPr/>
        </p:nvSpPr>
        <p:spPr bwMode="auto">
          <a:xfrm>
            <a:off x="4799257" y="3624879"/>
            <a:ext cx="204567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Queue</a:t>
            </a:r>
          </a:p>
        </p:txBody>
      </p:sp>
      <p:sp>
        <p:nvSpPr>
          <p:cNvPr id="14" name="Oval 13"/>
          <p:cNvSpPr/>
          <p:nvPr/>
        </p:nvSpPr>
        <p:spPr bwMode="auto">
          <a:xfrm>
            <a:off x="9919311" y="4568586"/>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sp>
        <p:nvSpPr>
          <p:cNvPr id="15" name="Oval 14"/>
          <p:cNvSpPr/>
          <p:nvPr/>
        </p:nvSpPr>
        <p:spPr bwMode="auto">
          <a:xfrm>
            <a:off x="9919308" y="2077433"/>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16" name="Straight Arrow Connector 15"/>
          <p:cNvCxnSpPr>
            <a:stCxn id="7" idx="3"/>
            <a:endCxn id="15" idx="2"/>
          </p:cNvCxnSpPr>
          <p:nvPr/>
        </p:nvCxnSpPr>
        <p:spPr>
          <a:xfrm flipV="1">
            <a:off x="7152667" y="2540493"/>
            <a:ext cx="2766643" cy="1230925"/>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a:stCxn id="7" idx="3"/>
            <a:endCxn id="14" idx="2"/>
          </p:cNvCxnSpPr>
          <p:nvPr/>
        </p:nvCxnSpPr>
        <p:spPr>
          <a:xfrm>
            <a:off x="7152666" y="3771420"/>
            <a:ext cx="2766645" cy="1260229"/>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416200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4" name="Text Placeholder 3"/>
          <p:cNvSpPr>
            <a:spLocks noGrp="1"/>
          </p:cNvSpPr>
          <p:nvPr>
            <p:ph type="body" sz="quarter" idx="10"/>
          </p:nvPr>
        </p:nvSpPr>
        <p:spPr>
          <a:xfrm>
            <a:off x="519248" y="1209675"/>
            <a:ext cx="11151916" cy="794041"/>
          </a:xfrm>
        </p:spPr>
        <p:txBody>
          <a:bodyPr/>
          <a:lstStyle/>
          <a:p>
            <a:pPr marL="0" indent="0" algn="ctr">
              <a:buNone/>
            </a:pPr>
            <a:r>
              <a:rPr lang="en-US" sz="4400" b="1" dirty="0" smtClean="0"/>
              <a:t>Offline / Batch</a:t>
            </a:r>
            <a:endParaRPr lang="en-US" sz="4400" b="1" dirty="0"/>
          </a:p>
        </p:txBody>
      </p:sp>
      <p:sp>
        <p:nvSpPr>
          <p:cNvPr id="6" name="Rectangle 5"/>
          <p:cNvSpPr/>
          <p:nvPr/>
        </p:nvSpPr>
        <p:spPr bwMode="auto">
          <a:xfrm>
            <a:off x="4906109" y="2944563"/>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7" name="Oval 6"/>
          <p:cNvSpPr/>
          <p:nvPr/>
        </p:nvSpPr>
        <p:spPr bwMode="auto">
          <a:xfrm>
            <a:off x="838200" y="3009040"/>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8" name="Oval 7"/>
          <p:cNvSpPr/>
          <p:nvPr/>
        </p:nvSpPr>
        <p:spPr bwMode="auto">
          <a:xfrm>
            <a:off x="10275275" y="3009040"/>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9" name="Straight Arrow Connector 8"/>
          <p:cNvCxnSpPr>
            <a:stCxn id="7" idx="6"/>
            <a:endCxn id="6" idx="1"/>
          </p:cNvCxnSpPr>
          <p:nvPr/>
        </p:nvCxnSpPr>
        <p:spPr>
          <a:xfrm>
            <a:off x="1846384" y="3472101"/>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Flowchart: Magnetic Disk 9"/>
          <p:cNvSpPr/>
          <p:nvPr/>
        </p:nvSpPr>
        <p:spPr bwMode="auto">
          <a:xfrm>
            <a:off x="5832228" y="3847239"/>
            <a:ext cx="691662" cy="539261"/>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cxnSp>
        <p:nvCxnSpPr>
          <p:cNvPr id="11" name="Straight Arrow Connector 10"/>
          <p:cNvCxnSpPr>
            <a:stCxn id="6" idx="3"/>
            <a:endCxn id="8" idx="2"/>
          </p:cNvCxnSpPr>
          <p:nvPr/>
        </p:nvCxnSpPr>
        <p:spPr>
          <a:xfrm flipV="1">
            <a:off x="7508630" y="3472103"/>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 name="Rounded Rectangle 11"/>
          <p:cNvSpPr/>
          <p:nvPr/>
        </p:nvSpPr>
        <p:spPr bwMode="auto">
          <a:xfrm>
            <a:off x="5155221" y="3325562"/>
            <a:ext cx="204567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Queue</a:t>
            </a:r>
          </a:p>
        </p:txBody>
      </p:sp>
      <p:sp>
        <p:nvSpPr>
          <p:cNvPr id="3" name="&quot;No&quot; Symbol 2"/>
          <p:cNvSpPr/>
          <p:nvPr/>
        </p:nvSpPr>
        <p:spPr bwMode="auto">
          <a:xfrm>
            <a:off x="8053753" y="2586275"/>
            <a:ext cx="1913790" cy="1800225"/>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79497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02114558"/>
              </p:ext>
            </p:extLst>
          </p:nvPr>
        </p:nvGraphicFramePr>
        <p:xfrm>
          <a:off x="144380" y="696036"/>
          <a:ext cx="11778382" cy="536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791" y="3773037"/>
            <a:ext cx="904875" cy="5715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6426" y="3773037"/>
            <a:ext cx="962025" cy="60007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3855" y="3714487"/>
            <a:ext cx="1333500" cy="76200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6901" y="3862544"/>
            <a:ext cx="1500624" cy="326724"/>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8140" y="3800805"/>
            <a:ext cx="1481616" cy="42596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39874" y="3821469"/>
            <a:ext cx="1391621" cy="417486"/>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3224" y="2022518"/>
            <a:ext cx="847364" cy="746687"/>
          </a:xfrm>
          <a:prstGeom prst="rect">
            <a:avLst/>
          </a:prstGeom>
        </p:spPr>
      </p:pic>
      <p:sp>
        <p:nvSpPr>
          <p:cNvPr id="19" name="Title 2"/>
          <p:cNvSpPr>
            <a:spLocks noGrp="1"/>
          </p:cNvSpPr>
          <p:nvPr>
            <p:ph type="title"/>
          </p:nvPr>
        </p:nvSpPr>
        <p:spPr>
          <a:xfrm>
            <a:off x="269240" y="289512"/>
            <a:ext cx="11655840" cy="899665"/>
          </a:xfrm>
        </p:spPr>
        <p:txBody>
          <a:bodyPr/>
          <a:lstStyle/>
          <a:p>
            <a:r>
              <a:rPr lang="en-US" dirty="0" smtClean="0"/>
              <a:t>Arkansas Best Corporate Family</a:t>
            </a:r>
            <a:endParaRPr lang="en-US" dirty="0"/>
          </a:p>
        </p:txBody>
      </p:sp>
    </p:spTree>
    <p:extLst>
      <p:ext uri="{BB962C8B-B14F-4D97-AF65-F5344CB8AC3E}">
        <p14:creationId xmlns:p14="http://schemas.microsoft.com/office/powerpoint/2010/main" val="30206272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4" name="Text Placeholder 3"/>
          <p:cNvSpPr>
            <a:spLocks noGrp="1"/>
          </p:cNvSpPr>
          <p:nvPr>
            <p:ph type="body" sz="quarter" idx="10"/>
          </p:nvPr>
        </p:nvSpPr>
        <p:spPr>
          <a:xfrm>
            <a:off x="519248" y="1209675"/>
            <a:ext cx="11151916" cy="794041"/>
          </a:xfrm>
        </p:spPr>
        <p:txBody>
          <a:bodyPr/>
          <a:lstStyle/>
          <a:p>
            <a:pPr marL="0" indent="0" algn="ctr">
              <a:buNone/>
            </a:pPr>
            <a:r>
              <a:rPr lang="en-US" sz="4400" b="1" dirty="0" smtClean="0"/>
              <a:t>Decouples Sender from Receiver</a:t>
            </a:r>
            <a:endParaRPr lang="en-US" sz="4400" b="1" dirty="0"/>
          </a:p>
        </p:txBody>
      </p:sp>
      <p:sp>
        <p:nvSpPr>
          <p:cNvPr id="6" name="Rectangle 5"/>
          <p:cNvSpPr/>
          <p:nvPr/>
        </p:nvSpPr>
        <p:spPr bwMode="auto">
          <a:xfrm>
            <a:off x="4906109" y="2944563"/>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7" name="Oval 6"/>
          <p:cNvSpPr/>
          <p:nvPr/>
        </p:nvSpPr>
        <p:spPr bwMode="auto">
          <a:xfrm>
            <a:off x="838200" y="3009040"/>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8" name="Oval 7"/>
          <p:cNvSpPr/>
          <p:nvPr/>
        </p:nvSpPr>
        <p:spPr bwMode="auto">
          <a:xfrm>
            <a:off x="10275275" y="3009040"/>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9" name="Straight Arrow Connector 8"/>
          <p:cNvCxnSpPr>
            <a:stCxn id="7" idx="6"/>
            <a:endCxn id="6" idx="1"/>
          </p:cNvCxnSpPr>
          <p:nvPr/>
        </p:nvCxnSpPr>
        <p:spPr>
          <a:xfrm>
            <a:off x="1846384" y="3472101"/>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Flowchart: Magnetic Disk 9"/>
          <p:cNvSpPr/>
          <p:nvPr/>
        </p:nvSpPr>
        <p:spPr bwMode="auto">
          <a:xfrm>
            <a:off x="5832228" y="3847239"/>
            <a:ext cx="691662" cy="539261"/>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cxnSp>
        <p:nvCxnSpPr>
          <p:cNvPr id="11" name="Straight Arrow Connector 10"/>
          <p:cNvCxnSpPr>
            <a:stCxn id="6" idx="3"/>
            <a:endCxn id="8" idx="2"/>
          </p:cNvCxnSpPr>
          <p:nvPr/>
        </p:nvCxnSpPr>
        <p:spPr>
          <a:xfrm flipV="1">
            <a:off x="7508630" y="3472103"/>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 name="Rounded Rectangle 11"/>
          <p:cNvSpPr/>
          <p:nvPr/>
        </p:nvSpPr>
        <p:spPr bwMode="auto">
          <a:xfrm>
            <a:off x="5155221" y="3325562"/>
            <a:ext cx="204567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Queue</a:t>
            </a:r>
          </a:p>
        </p:txBody>
      </p:sp>
      <p:sp>
        <p:nvSpPr>
          <p:cNvPr id="5" name="TextBox 4"/>
          <p:cNvSpPr txBox="1"/>
          <p:nvPr/>
        </p:nvSpPr>
        <p:spPr>
          <a:xfrm>
            <a:off x="8129952" y="2806111"/>
            <a:ext cx="1524000" cy="1625060"/>
          </a:xfrm>
          <a:prstGeom prst="rect">
            <a:avLst/>
          </a:prstGeom>
          <a:noFill/>
        </p:spPr>
        <p:txBody>
          <a:bodyPr wrap="square" lIns="182880" tIns="146304" rIns="182880" bIns="146304" rtlCol="0">
            <a:spAutoFit/>
          </a:bodyPr>
          <a:lstStyle/>
          <a:p>
            <a:pPr algn="ctr">
              <a:lnSpc>
                <a:spcPct val="90000"/>
              </a:lnSpc>
            </a:pPr>
            <a:r>
              <a:rPr lang="en-US" sz="9600" b="1" dirty="0" smtClean="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666581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89914"/>
            <a:ext cx="12192000" cy="609398"/>
          </a:xfrm>
        </p:spPr>
        <p:txBody>
          <a:bodyPr/>
          <a:lstStyle/>
          <a:p>
            <a:pPr algn="ctr"/>
            <a:r>
              <a:rPr lang="en-US" dirty="0" smtClean="0"/>
              <a:t>Questions on Queues?</a:t>
            </a:r>
            <a:endParaRPr lang="en-US" dirty="0"/>
          </a:p>
        </p:txBody>
      </p:sp>
    </p:spTree>
    <p:extLst>
      <p:ext uri="{BB962C8B-B14F-4D97-AF65-F5344CB8AC3E}">
        <p14:creationId xmlns:p14="http://schemas.microsoft.com/office/powerpoint/2010/main" val="428966265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 / Subscriptions</a:t>
            </a:r>
            <a:endParaRPr lang="en-US" dirty="0"/>
          </a:p>
        </p:txBody>
      </p:sp>
      <p:pic>
        <p:nvPicPr>
          <p:cNvPr id="2" name="Picture 1"/>
          <p:cNvPicPr>
            <a:picLocks noChangeAspect="1"/>
          </p:cNvPicPr>
          <p:nvPr/>
        </p:nvPicPr>
        <p:blipFill>
          <a:blip r:embed="rId2"/>
          <a:stretch>
            <a:fillRect/>
          </a:stretch>
        </p:blipFill>
        <p:spPr>
          <a:xfrm>
            <a:off x="2853874" y="2103746"/>
            <a:ext cx="5172075" cy="1828800"/>
          </a:xfrm>
          <a:prstGeom prst="rect">
            <a:avLst/>
          </a:prstGeom>
        </p:spPr>
      </p:pic>
    </p:spTree>
    <p:extLst>
      <p:ext uri="{BB962C8B-B14F-4D97-AF65-F5344CB8AC3E}">
        <p14:creationId xmlns:p14="http://schemas.microsoft.com/office/powerpoint/2010/main" val="39395197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 / Subscriptions</a:t>
            </a:r>
            <a:endParaRPr lang="en-US" dirty="0"/>
          </a:p>
        </p:txBody>
      </p:sp>
      <p:sp>
        <p:nvSpPr>
          <p:cNvPr id="16" name="Rectangle 15"/>
          <p:cNvSpPr/>
          <p:nvPr/>
        </p:nvSpPr>
        <p:spPr bwMode="auto">
          <a:xfrm>
            <a:off x="4550145" y="2285276"/>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17" name="Oval 16"/>
          <p:cNvSpPr/>
          <p:nvPr/>
        </p:nvSpPr>
        <p:spPr bwMode="auto">
          <a:xfrm>
            <a:off x="482236" y="2349753"/>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18" name="Oval 17"/>
          <p:cNvSpPr/>
          <p:nvPr/>
        </p:nvSpPr>
        <p:spPr bwMode="auto">
          <a:xfrm>
            <a:off x="9919311" y="2349753"/>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19" name="Straight Arrow Connector 18"/>
          <p:cNvCxnSpPr>
            <a:stCxn id="17" idx="6"/>
            <a:endCxn id="16" idx="1"/>
          </p:cNvCxnSpPr>
          <p:nvPr/>
        </p:nvCxnSpPr>
        <p:spPr>
          <a:xfrm>
            <a:off x="1490420" y="2812814"/>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3"/>
            <a:endCxn id="18" idx="2"/>
          </p:cNvCxnSpPr>
          <p:nvPr/>
        </p:nvCxnSpPr>
        <p:spPr>
          <a:xfrm flipV="1">
            <a:off x="7152666" y="2812817"/>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1" name="Rounded Rectangle 20"/>
          <p:cNvSpPr/>
          <p:nvPr/>
        </p:nvSpPr>
        <p:spPr bwMode="auto">
          <a:xfrm>
            <a:off x="4799258" y="2666277"/>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Topic</a:t>
            </a:r>
          </a:p>
        </p:txBody>
      </p:sp>
      <p:sp>
        <p:nvSpPr>
          <p:cNvPr id="22" name="Rounded Rectangle 21"/>
          <p:cNvSpPr/>
          <p:nvPr/>
        </p:nvSpPr>
        <p:spPr bwMode="auto">
          <a:xfrm>
            <a:off x="6027255" y="2660414"/>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3" name="Rounded Rectangle 22"/>
          <p:cNvSpPr/>
          <p:nvPr/>
        </p:nvSpPr>
        <p:spPr bwMode="auto">
          <a:xfrm>
            <a:off x="6027255" y="2297000"/>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4" name="Rounded Rectangle 23"/>
          <p:cNvSpPr/>
          <p:nvPr/>
        </p:nvSpPr>
        <p:spPr bwMode="auto">
          <a:xfrm>
            <a:off x="6027255" y="3012106"/>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5" name="Oval 24"/>
          <p:cNvSpPr/>
          <p:nvPr/>
        </p:nvSpPr>
        <p:spPr bwMode="auto">
          <a:xfrm>
            <a:off x="9919311" y="1189177"/>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26" name="Straight Arrow Connector 25"/>
          <p:cNvCxnSpPr>
            <a:endCxn id="25" idx="2"/>
          </p:cNvCxnSpPr>
          <p:nvPr/>
        </p:nvCxnSpPr>
        <p:spPr>
          <a:xfrm flipV="1">
            <a:off x="7079402" y="1652240"/>
            <a:ext cx="2839910" cy="79130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7" name="Oval 26"/>
          <p:cNvSpPr/>
          <p:nvPr/>
        </p:nvSpPr>
        <p:spPr bwMode="auto">
          <a:xfrm>
            <a:off x="9919311" y="3580685"/>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28" name="Straight Arrow Connector 27"/>
          <p:cNvCxnSpPr>
            <a:stCxn id="24" idx="3"/>
            <a:endCxn id="27" idx="2"/>
          </p:cNvCxnSpPr>
          <p:nvPr/>
        </p:nvCxnSpPr>
        <p:spPr>
          <a:xfrm>
            <a:off x="7079400" y="3158645"/>
            <a:ext cx="2839908" cy="885103"/>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83337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 / Subscription - Filtering</a:t>
            </a:r>
            <a:endParaRPr lang="en-US" dirty="0"/>
          </a:p>
        </p:txBody>
      </p:sp>
      <p:sp>
        <p:nvSpPr>
          <p:cNvPr id="42" name="Rectangle 41"/>
          <p:cNvSpPr/>
          <p:nvPr/>
        </p:nvSpPr>
        <p:spPr bwMode="auto">
          <a:xfrm>
            <a:off x="4550145" y="2285276"/>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43" name="Oval 42"/>
          <p:cNvSpPr/>
          <p:nvPr/>
        </p:nvSpPr>
        <p:spPr bwMode="auto">
          <a:xfrm>
            <a:off x="482236" y="2349753"/>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44" name="Oval 43"/>
          <p:cNvSpPr/>
          <p:nvPr/>
        </p:nvSpPr>
        <p:spPr bwMode="auto">
          <a:xfrm>
            <a:off x="9919311" y="2349753"/>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45" name="Straight Arrow Connector 44"/>
          <p:cNvCxnSpPr>
            <a:stCxn id="43" idx="6"/>
            <a:endCxn id="42" idx="1"/>
          </p:cNvCxnSpPr>
          <p:nvPr/>
        </p:nvCxnSpPr>
        <p:spPr>
          <a:xfrm>
            <a:off x="1490420" y="2812814"/>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2" idx="3"/>
            <a:endCxn id="44" idx="2"/>
          </p:cNvCxnSpPr>
          <p:nvPr/>
        </p:nvCxnSpPr>
        <p:spPr>
          <a:xfrm flipV="1">
            <a:off x="7152666" y="2812817"/>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47" name="Rounded Rectangle 46"/>
          <p:cNvSpPr/>
          <p:nvPr/>
        </p:nvSpPr>
        <p:spPr bwMode="auto">
          <a:xfrm>
            <a:off x="4799258" y="2666277"/>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Topic</a:t>
            </a:r>
          </a:p>
        </p:txBody>
      </p:sp>
      <p:sp>
        <p:nvSpPr>
          <p:cNvPr id="48" name="Rounded Rectangle 47"/>
          <p:cNvSpPr/>
          <p:nvPr/>
        </p:nvSpPr>
        <p:spPr bwMode="auto">
          <a:xfrm>
            <a:off x="6027255" y="2660414"/>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49" name="Rounded Rectangle 48"/>
          <p:cNvSpPr/>
          <p:nvPr/>
        </p:nvSpPr>
        <p:spPr bwMode="auto">
          <a:xfrm>
            <a:off x="6027255" y="2297000"/>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50" name="Rounded Rectangle 49"/>
          <p:cNvSpPr/>
          <p:nvPr/>
        </p:nvSpPr>
        <p:spPr bwMode="auto">
          <a:xfrm>
            <a:off x="6027255" y="3012106"/>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51" name="Oval 50"/>
          <p:cNvSpPr/>
          <p:nvPr/>
        </p:nvSpPr>
        <p:spPr bwMode="auto">
          <a:xfrm>
            <a:off x="9919311" y="1189177"/>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52" name="Straight Arrow Connector 51"/>
          <p:cNvCxnSpPr>
            <a:endCxn id="51" idx="2"/>
          </p:cNvCxnSpPr>
          <p:nvPr/>
        </p:nvCxnSpPr>
        <p:spPr>
          <a:xfrm flipV="1">
            <a:off x="7079402" y="1652240"/>
            <a:ext cx="2839910" cy="79130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53" name="Oval 52"/>
          <p:cNvSpPr/>
          <p:nvPr/>
        </p:nvSpPr>
        <p:spPr bwMode="auto">
          <a:xfrm>
            <a:off x="9919311" y="3580685"/>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54" name="Straight Arrow Connector 53"/>
          <p:cNvCxnSpPr>
            <a:stCxn id="50" idx="3"/>
            <a:endCxn id="53" idx="2"/>
          </p:cNvCxnSpPr>
          <p:nvPr/>
        </p:nvCxnSpPr>
        <p:spPr>
          <a:xfrm>
            <a:off x="7079400" y="3158645"/>
            <a:ext cx="2839908" cy="885103"/>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55" name="Rectangular Callout 54"/>
          <p:cNvSpPr/>
          <p:nvPr/>
        </p:nvSpPr>
        <p:spPr bwMode="auto">
          <a:xfrm>
            <a:off x="6880617" y="3845793"/>
            <a:ext cx="1775792" cy="1322028"/>
          </a:xfrm>
          <a:prstGeom prst="wedgeRectCallout">
            <a:avLst>
              <a:gd name="adj1" fmla="val -53669"/>
              <a:gd name="adj2" fmla="val -9287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Name LIKE </a:t>
            </a:r>
            <a:r>
              <a:rPr lang="en-US" sz="2200" dirty="0" smtClean="0">
                <a:gradFill>
                  <a:gsLst>
                    <a:gs pos="0">
                      <a:srgbClr val="FFFFFF"/>
                    </a:gs>
                    <a:gs pos="100000">
                      <a:srgbClr val="FFFFFF"/>
                    </a:gs>
                  </a:gsLst>
                  <a:lin ang="5400000" scaled="0"/>
                </a:gradFill>
              </a:rPr>
              <a:t>'V%'</a:t>
            </a: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3544541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 / Subscription - </a:t>
            </a:r>
            <a:r>
              <a:rPr lang="en-US" dirty="0" smtClean="0"/>
              <a:t>Partitioning</a:t>
            </a:r>
            <a:endParaRPr lang="en-US" dirty="0"/>
          </a:p>
        </p:txBody>
      </p:sp>
      <p:sp>
        <p:nvSpPr>
          <p:cNvPr id="18" name="Rectangle 17"/>
          <p:cNvSpPr/>
          <p:nvPr/>
        </p:nvSpPr>
        <p:spPr bwMode="auto">
          <a:xfrm>
            <a:off x="4550145" y="3148258"/>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19" name="Oval 18"/>
          <p:cNvSpPr/>
          <p:nvPr/>
        </p:nvSpPr>
        <p:spPr bwMode="auto">
          <a:xfrm>
            <a:off x="482236" y="3212735"/>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20" name="Oval 19"/>
          <p:cNvSpPr/>
          <p:nvPr/>
        </p:nvSpPr>
        <p:spPr bwMode="auto">
          <a:xfrm>
            <a:off x="9919311" y="3212735"/>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21" name="Straight Arrow Connector 20"/>
          <p:cNvCxnSpPr>
            <a:stCxn id="19" idx="6"/>
            <a:endCxn id="18" idx="1"/>
          </p:cNvCxnSpPr>
          <p:nvPr/>
        </p:nvCxnSpPr>
        <p:spPr>
          <a:xfrm>
            <a:off x="1490420" y="3675796"/>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8" idx="3"/>
            <a:endCxn id="20" idx="2"/>
          </p:cNvCxnSpPr>
          <p:nvPr/>
        </p:nvCxnSpPr>
        <p:spPr>
          <a:xfrm flipV="1">
            <a:off x="7152666" y="3675799"/>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3" name="Rounded Rectangle 22"/>
          <p:cNvSpPr/>
          <p:nvPr/>
        </p:nvSpPr>
        <p:spPr bwMode="auto">
          <a:xfrm>
            <a:off x="4799258" y="3529259"/>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Topic</a:t>
            </a:r>
          </a:p>
        </p:txBody>
      </p:sp>
      <p:sp>
        <p:nvSpPr>
          <p:cNvPr id="24" name="Rounded Rectangle 23"/>
          <p:cNvSpPr/>
          <p:nvPr/>
        </p:nvSpPr>
        <p:spPr bwMode="auto">
          <a:xfrm>
            <a:off x="6027255" y="3523396"/>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5" name="Rounded Rectangle 24"/>
          <p:cNvSpPr/>
          <p:nvPr/>
        </p:nvSpPr>
        <p:spPr bwMode="auto">
          <a:xfrm>
            <a:off x="6027255" y="3159982"/>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6" name="Rounded Rectangle 25"/>
          <p:cNvSpPr/>
          <p:nvPr/>
        </p:nvSpPr>
        <p:spPr bwMode="auto">
          <a:xfrm>
            <a:off x="6027255" y="3875088"/>
            <a:ext cx="1052149" cy="29307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solidFill>
                  <a:srgbClr val="232323"/>
                </a:solidFill>
              </a:rPr>
              <a:t>Sub</a:t>
            </a:r>
          </a:p>
        </p:txBody>
      </p:sp>
      <p:sp>
        <p:nvSpPr>
          <p:cNvPr id="27" name="Oval 26"/>
          <p:cNvSpPr/>
          <p:nvPr/>
        </p:nvSpPr>
        <p:spPr bwMode="auto">
          <a:xfrm>
            <a:off x="9919311" y="2052159"/>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28" name="Straight Arrow Connector 27"/>
          <p:cNvCxnSpPr>
            <a:endCxn id="27" idx="2"/>
          </p:cNvCxnSpPr>
          <p:nvPr/>
        </p:nvCxnSpPr>
        <p:spPr>
          <a:xfrm flipV="1">
            <a:off x="7079402" y="2515222"/>
            <a:ext cx="2839910" cy="79130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9" name="Oval 28"/>
          <p:cNvSpPr/>
          <p:nvPr/>
        </p:nvSpPr>
        <p:spPr bwMode="auto">
          <a:xfrm>
            <a:off x="9919311" y="4443667"/>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30" name="Straight Arrow Connector 29"/>
          <p:cNvCxnSpPr>
            <a:stCxn id="26" idx="3"/>
            <a:endCxn id="29" idx="2"/>
          </p:cNvCxnSpPr>
          <p:nvPr/>
        </p:nvCxnSpPr>
        <p:spPr>
          <a:xfrm>
            <a:off x="7079400" y="4021627"/>
            <a:ext cx="2839908" cy="885103"/>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31" name="Rectangular Callout 30"/>
          <p:cNvSpPr/>
          <p:nvPr/>
        </p:nvSpPr>
        <p:spPr bwMode="auto">
          <a:xfrm>
            <a:off x="2520327" y="3121638"/>
            <a:ext cx="2805004" cy="1322028"/>
          </a:xfrm>
          <a:prstGeom prst="wedgeRectCallout">
            <a:avLst>
              <a:gd name="adj1" fmla="val 79562"/>
              <a:gd name="adj2" fmla="val -116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&gt; 272 AND </a:t>
            </a: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&lt;= 567</a:t>
            </a:r>
          </a:p>
        </p:txBody>
      </p:sp>
      <p:sp>
        <p:nvSpPr>
          <p:cNvPr id="32" name="Rectangular Callout 31"/>
          <p:cNvSpPr/>
          <p:nvPr/>
        </p:nvSpPr>
        <p:spPr bwMode="auto">
          <a:xfrm>
            <a:off x="3922829" y="1719181"/>
            <a:ext cx="2805004" cy="1322028"/>
          </a:xfrm>
          <a:prstGeom prst="wedgeRectCallout">
            <a:avLst>
              <a:gd name="adj1" fmla="val 33262"/>
              <a:gd name="adj2" fmla="val 695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&gt; 0 AND </a:t>
            </a: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&lt;= 272</a:t>
            </a:r>
          </a:p>
        </p:txBody>
      </p:sp>
      <p:sp>
        <p:nvSpPr>
          <p:cNvPr id="33" name="Rectangular Callout 32"/>
          <p:cNvSpPr/>
          <p:nvPr/>
        </p:nvSpPr>
        <p:spPr bwMode="auto">
          <a:xfrm>
            <a:off x="3922829" y="4536499"/>
            <a:ext cx="2805004" cy="1322028"/>
          </a:xfrm>
          <a:prstGeom prst="wedgeRectCallout">
            <a:avLst>
              <a:gd name="adj1" fmla="val 32790"/>
              <a:gd name="adj2" fmla="val -828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&gt; 567 AND </a:t>
            </a:r>
            <a:r>
              <a:rPr lang="en-US" sz="2200" dirty="0" err="1">
                <a:gradFill>
                  <a:gsLst>
                    <a:gs pos="0">
                      <a:srgbClr val="FFFFFF"/>
                    </a:gs>
                    <a:gs pos="100000">
                      <a:srgbClr val="FFFFFF"/>
                    </a:gs>
                  </a:gsLst>
                  <a:lin ang="5400000" scaled="0"/>
                </a:gradFill>
              </a:rPr>
              <a:t>PartId</a:t>
            </a:r>
            <a:r>
              <a:rPr lang="en-US" sz="2200" dirty="0">
                <a:gradFill>
                  <a:gsLst>
                    <a:gs pos="0">
                      <a:srgbClr val="FFFFFF"/>
                    </a:gs>
                    <a:gs pos="100000">
                      <a:srgbClr val="FFFFFF"/>
                    </a:gs>
                  </a:gsLst>
                  <a:lin ang="5400000" scaled="0"/>
                </a:gradFill>
              </a:rPr>
              <a:t> &lt;= 791</a:t>
            </a:r>
          </a:p>
        </p:txBody>
      </p:sp>
    </p:spTree>
    <p:extLst>
      <p:ext uri="{BB962C8B-B14F-4D97-AF65-F5344CB8AC3E}">
        <p14:creationId xmlns:p14="http://schemas.microsoft.com/office/powerpoint/2010/main" val="110230275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Topics / Subscriptions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836" y="1237143"/>
            <a:ext cx="6127987" cy="5342997"/>
          </a:xfrm>
          <a:prstGeom prst="rect">
            <a:avLst/>
          </a:prstGeom>
        </p:spPr>
      </p:pic>
    </p:spTree>
    <p:extLst>
      <p:ext uri="{BB962C8B-B14F-4D97-AF65-F5344CB8AC3E}">
        <p14:creationId xmlns:p14="http://schemas.microsoft.com/office/powerpoint/2010/main" val="12804532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80732"/>
            <a:ext cx="12191999" cy="609398"/>
          </a:xfrm>
        </p:spPr>
        <p:txBody>
          <a:bodyPr/>
          <a:lstStyle/>
          <a:p>
            <a:pPr algn="ctr"/>
            <a:r>
              <a:rPr lang="en-US" dirty="0" smtClean="0"/>
              <a:t>Questions on Topics / Subscriptions?</a:t>
            </a:r>
            <a:endParaRPr lang="en-US" dirty="0"/>
          </a:p>
        </p:txBody>
      </p:sp>
    </p:spTree>
    <p:extLst>
      <p:ext uri="{BB962C8B-B14F-4D97-AF65-F5344CB8AC3E}">
        <p14:creationId xmlns:p14="http://schemas.microsoft.com/office/powerpoint/2010/main" val="529966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Features of Queues / Topics</a:t>
            </a:r>
            <a:endParaRPr lang="en-US" dirty="0"/>
          </a:p>
        </p:txBody>
      </p:sp>
    </p:spTree>
    <p:extLst>
      <p:ext uri="{BB962C8B-B14F-4D97-AF65-F5344CB8AC3E}">
        <p14:creationId xmlns:p14="http://schemas.microsoft.com/office/powerpoint/2010/main" val="12185186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Live</a:t>
            </a:r>
            <a:endParaRPr lang="en-US" dirty="0"/>
          </a:p>
        </p:txBody>
      </p:sp>
      <p:sp>
        <p:nvSpPr>
          <p:cNvPr id="4" name="Rectangle 3"/>
          <p:cNvSpPr/>
          <p:nvPr/>
        </p:nvSpPr>
        <p:spPr bwMode="auto">
          <a:xfrm>
            <a:off x="4550145" y="1655931"/>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5" name="Oval 4"/>
          <p:cNvSpPr/>
          <p:nvPr/>
        </p:nvSpPr>
        <p:spPr bwMode="auto">
          <a:xfrm>
            <a:off x="482236" y="1720408"/>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6" name="Oval 5"/>
          <p:cNvSpPr/>
          <p:nvPr/>
        </p:nvSpPr>
        <p:spPr bwMode="auto">
          <a:xfrm>
            <a:off x="9919311" y="1720408"/>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7" name="Straight Arrow Connector 6"/>
          <p:cNvCxnSpPr>
            <a:stCxn id="5" idx="6"/>
            <a:endCxn id="4" idx="1"/>
          </p:cNvCxnSpPr>
          <p:nvPr/>
        </p:nvCxnSpPr>
        <p:spPr>
          <a:xfrm>
            <a:off x="1490420" y="2183469"/>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6" idx="2"/>
          </p:cNvCxnSpPr>
          <p:nvPr/>
        </p:nvCxnSpPr>
        <p:spPr>
          <a:xfrm flipV="1">
            <a:off x="7152666" y="2183472"/>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grpSp>
        <p:nvGrpSpPr>
          <p:cNvPr id="11" name="Group 10"/>
          <p:cNvGrpSpPr/>
          <p:nvPr/>
        </p:nvGrpSpPr>
        <p:grpSpPr>
          <a:xfrm>
            <a:off x="1853338" y="1646312"/>
            <a:ext cx="2333889" cy="2309447"/>
            <a:chOff x="7469601" y="2686688"/>
            <a:chExt cx="2333890" cy="2309446"/>
          </a:xfrm>
        </p:grpSpPr>
        <p:sp>
          <p:nvSpPr>
            <p:cNvPr id="12" name="Rectangle 11"/>
            <p:cNvSpPr/>
            <p:nvPr/>
          </p:nvSpPr>
          <p:spPr>
            <a:xfrm>
              <a:off x="7469601" y="2686688"/>
              <a:ext cx="2333890" cy="2309446"/>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defTabSz="914287"/>
              <a:r>
                <a:rPr lang="en-US" sz="1500" dirty="0">
                  <a:solidFill>
                    <a:srgbClr val="000000"/>
                  </a:solidFill>
                </a:rPr>
                <a:t>Broker Message</a:t>
              </a:r>
            </a:p>
          </p:txBody>
        </p:sp>
        <p:sp>
          <p:nvSpPr>
            <p:cNvPr id="13" name="Rectangle 12"/>
            <p:cNvSpPr/>
            <p:nvPr/>
          </p:nvSpPr>
          <p:spPr>
            <a:xfrm>
              <a:off x="7586710" y="4324954"/>
              <a:ext cx="2132126" cy="594160"/>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defTabSz="914287"/>
              <a:r>
                <a:rPr lang="en-US" sz="1100" dirty="0">
                  <a:solidFill>
                    <a:srgbClr val="FFFFFF"/>
                  </a:solidFill>
                </a:rPr>
                <a:t>Body</a:t>
              </a:r>
            </a:p>
          </p:txBody>
        </p:sp>
        <p:sp>
          <p:nvSpPr>
            <p:cNvPr id="14" name="Rectangle 13"/>
            <p:cNvSpPr/>
            <p:nvPr/>
          </p:nvSpPr>
          <p:spPr>
            <a:xfrm>
              <a:off x="7586710" y="2982593"/>
              <a:ext cx="2132126" cy="1276343"/>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defTabSz="914287"/>
              <a:r>
                <a:rPr lang="en-US" sz="1100" dirty="0">
                  <a:solidFill>
                    <a:srgbClr val="FFFFFF"/>
                  </a:solidFill>
                </a:rPr>
                <a:t>Properties</a:t>
              </a:r>
            </a:p>
          </p:txBody>
        </p:sp>
        <p:sp>
          <p:nvSpPr>
            <p:cNvPr id="15" name="Rectangle 14"/>
            <p:cNvSpPr/>
            <p:nvPr/>
          </p:nvSpPr>
          <p:spPr bwMode="auto">
            <a:xfrm>
              <a:off x="7664928" y="3230161"/>
              <a:ext cx="625288" cy="30058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TTL</a:t>
              </a:r>
            </a:p>
          </p:txBody>
        </p:sp>
        <p:sp>
          <p:nvSpPr>
            <p:cNvPr id="16" name="Rectangle 15"/>
            <p:cNvSpPr/>
            <p:nvPr/>
          </p:nvSpPr>
          <p:spPr bwMode="auto">
            <a:xfrm>
              <a:off x="8372278" y="3227409"/>
              <a:ext cx="1262382" cy="30334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5 min</a:t>
              </a:r>
            </a:p>
          </p:txBody>
        </p:sp>
        <p:sp>
          <p:nvSpPr>
            <p:cNvPr id="17" name="Rectangle 16"/>
            <p:cNvSpPr/>
            <p:nvPr/>
          </p:nvSpPr>
          <p:spPr bwMode="auto">
            <a:xfrm>
              <a:off x="7664928" y="3620764"/>
              <a:ext cx="625288" cy="30058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a:t>
              </a:r>
            </a:p>
          </p:txBody>
        </p:sp>
        <p:sp>
          <p:nvSpPr>
            <p:cNvPr id="18" name="Rectangle 17"/>
            <p:cNvSpPr/>
            <p:nvPr/>
          </p:nvSpPr>
          <p:spPr bwMode="auto">
            <a:xfrm>
              <a:off x="8372278" y="3618012"/>
              <a:ext cx="1262382" cy="30334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a:t>
              </a:r>
            </a:p>
          </p:txBody>
        </p:sp>
      </p:grpSp>
      <p:sp>
        <p:nvSpPr>
          <p:cNvPr id="19" name="Content Placeholder 2"/>
          <p:cNvSpPr txBox="1">
            <a:spLocks/>
          </p:cNvSpPr>
          <p:nvPr/>
        </p:nvSpPr>
        <p:spPr>
          <a:xfrm>
            <a:off x="482236" y="4440396"/>
            <a:ext cx="11149012" cy="2480657"/>
          </a:xfrm>
          <a:prstGeom prst="rect">
            <a:avLst/>
          </a:prstGeom>
        </p:spPr>
        <p:txBody>
          <a:bodyPr vert="horz" wrap="square" lIns="146286" tIns="91429" rIns="146286" bIns="91429" rtlCol="0">
            <a:spAutoFit/>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err="1" smtClean="0">
                <a:solidFill>
                  <a:srgbClr val="0000FF"/>
                </a:solidFill>
                <a:latin typeface="Consolas"/>
              </a:rPr>
              <a:t>var</a:t>
            </a:r>
            <a:r>
              <a:rPr lang="en-US" sz="2400" dirty="0" smtClean="0">
                <a:solidFill>
                  <a:prstClr val="black"/>
                </a:solidFill>
                <a:latin typeface="Consolas"/>
              </a:rPr>
              <a:t> message = </a:t>
            </a:r>
            <a:r>
              <a:rPr lang="en-US" sz="2400" dirty="0" smtClean="0">
                <a:solidFill>
                  <a:srgbClr val="0000FF"/>
                </a:solidFill>
                <a:latin typeface="Consolas"/>
              </a:rPr>
              <a:t>new</a:t>
            </a:r>
            <a:r>
              <a:rPr lang="en-US" sz="2400" dirty="0" smtClean="0">
                <a:solidFill>
                  <a:prstClr val="black"/>
                </a:solidFill>
                <a:latin typeface="Consolas"/>
              </a:rPr>
              <a:t> </a:t>
            </a:r>
            <a:r>
              <a:rPr lang="en-US" sz="2400" dirty="0" err="1" smtClean="0">
                <a:solidFill>
                  <a:srgbClr val="2B91AF"/>
                </a:solidFill>
                <a:latin typeface="Consolas"/>
              </a:rPr>
              <a:t>BrokeredMessage</a:t>
            </a:r>
            <a:r>
              <a:rPr lang="en-US" sz="2400" dirty="0" smtClean="0">
                <a:solidFill>
                  <a:prstClr val="black"/>
                </a:solidFill>
                <a:latin typeface="Consolas"/>
              </a:rPr>
              <a:t>(</a:t>
            </a:r>
            <a:r>
              <a:rPr lang="en-US" sz="2400" dirty="0" err="1" smtClean="0">
                <a:solidFill>
                  <a:prstClr val="black"/>
                </a:solidFill>
                <a:latin typeface="Consolas"/>
              </a:rPr>
              <a:t>msgBody</a:t>
            </a:r>
            <a:r>
              <a:rPr lang="en-US" sz="2400" dirty="0" smtClean="0">
                <a:solidFill>
                  <a:prstClr val="black"/>
                </a:solidFill>
                <a:latin typeface="Consolas"/>
              </a:rPr>
              <a:t>) </a:t>
            </a:r>
          </a:p>
          <a:p>
            <a:pPr marL="0" indent="0">
              <a:buFont typeface="Arial" pitchFamily="34" charset="0"/>
              <a:buNone/>
            </a:pPr>
            <a:r>
              <a:rPr lang="en-US" sz="2400" dirty="0" smtClean="0">
                <a:solidFill>
                  <a:prstClr val="black"/>
                </a:solidFill>
                <a:latin typeface="Consolas"/>
              </a:rPr>
              <a:t>              {</a:t>
            </a:r>
          </a:p>
          <a:p>
            <a:pPr marL="0" indent="0">
              <a:buFont typeface="Arial" pitchFamily="34" charset="0"/>
              <a:buNone/>
            </a:pPr>
            <a:r>
              <a:rPr lang="en-US" sz="2400" dirty="0" smtClean="0">
                <a:solidFill>
                  <a:prstClr val="black"/>
                </a:solidFill>
                <a:latin typeface="Consolas"/>
              </a:rPr>
              <a:t>                </a:t>
            </a:r>
            <a:r>
              <a:rPr lang="en-US" sz="2400" dirty="0" err="1" smtClean="0">
                <a:solidFill>
                  <a:prstClr val="black"/>
                </a:solidFill>
                <a:latin typeface="Consolas"/>
              </a:rPr>
              <a:t>MessageId</a:t>
            </a:r>
            <a:r>
              <a:rPr lang="en-US" sz="2400" dirty="0" smtClean="0">
                <a:solidFill>
                  <a:prstClr val="black"/>
                </a:solidFill>
                <a:latin typeface="Consolas"/>
              </a:rPr>
              <a:t> = </a:t>
            </a:r>
            <a:r>
              <a:rPr lang="en-US" sz="2400" dirty="0" err="1" smtClean="0">
                <a:solidFill>
                  <a:prstClr val="black"/>
                </a:solidFill>
                <a:latin typeface="Consolas"/>
              </a:rPr>
              <a:t>msgId</a:t>
            </a:r>
            <a:r>
              <a:rPr lang="en-US" sz="2400" dirty="0" smtClean="0">
                <a:solidFill>
                  <a:prstClr val="black"/>
                </a:solidFill>
                <a:latin typeface="Consolas"/>
              </a:rPr>
              <a:t>, </a:t>
            </a:r>
          </a:p>
          <a:p>
            <a:pPr marL="0" indent="0">
              <a:buFont typeface="Arial" pitchFamily="34" charset="0"/>
              <a:buNone/>
            </a:pPr>
            <a:r>
              <a:rPr lang="en-US" sz="2400" dirty="0" smtClean="0">
                <a:solidFill>
                  <a:prstClr val="black"/>
                </a:solidFill>
                <a:latin typeface="Consolas"/>
              </a:rPr>
              <a:t>                </a:t>
            </a:r>
            <a:r>
              <a:rPr lang="en-US" sz="2400" b="1" dirty="0" err="1" smtClean="0">
                <a:solidFill>
                  <a:prstClr val="black"/>
                </a:solidFill>
                <a:latin typeface="Consolas"/>
              </a:rPr>
              <a:t>TimeToLive</a:t>
            </a:r>
            <a:r>
              <a:rPr lang="en-US" sz="2400" b="1" dirty="0" smtClean="0">
                <a:solidFill>
                  <a:prstClr val="black"/>
                </a:solidFill>
                <a:latin typeface="Consolas"/>
              </a:rPr>
              <a:t> = </a:t>
            </a:r>
            <a:r>
              <a:rPr lang="en-US" sz="2400" b="1" dirty="0" err="1" smtClean="0">
                <a:solidFill>
                  <a:srgbClr val="2B91AF"/>
                </a:solidFill>
                <a:latin typeface="Consolas"/>
              </a:rPr>
              <a:t>TimeSpan</a:t>
            </a:r>
            <a:r>
              <a:rPr lang="en-US" sz="2400" b="1" dirty="0" err="1" smtClean="0">
                <a:solidFill>
                  <a:prstClr val="black"/>
                </a:solidFill>
                <a:latin typeface="Consolas"/>
              </a:rPr>
              <a:t>.FromMinutes</a:t>
            </a:r>
            <a:r>
              <a:rPr lang="en-US" sz="2400" b="1" dirty="0" smtClean="0">
                <a:solidFill>
                  <a:prstClr val="black"/>
                </a:solidFill>
                <a:latin typeface="Consolas"/>
              </a:rPr>
              <a:t>(1)</a:t>
            </a:r>
          </a:p>
          <a:p>
            <a:pPr marL="0" indent="0">
              <a:buFont typeface="Arial" pitchFamily="34" charset="0"/>
              <a:buNone/>
            </a:pPr>
            <a:r>
              <a:rPr lang="en-US" sz="2400" dirty="0" smtClean="0">
                <a:solidFill>
                  <a:prstClr val="black"/>
                </a:solidFill>
                <a:latin typeface="Consolas"/>
              </a:rPr>
              <a:t>              };</a:t>
            </a:r>
          </a:p>
          <a:p>
            <a:endParaRPr lang="en-US" sz="2000" dirty="0"/>
          </a:p>
        </p:txBody>
      </p:sp>
      <p:sp>
        <p:nvSpPr>
          <p:cNvPr id="20" name="Text Placeholder 19"/>
          <p:cNvSpPr>
            <a:spLocks noGrp="1"/>
          </p:cNvSpPr>
          <p:nvPr>
            <p:ph type="body" sz="quarter" idx="10"/>
          </p:nvPr>
        </p:nvSpPr>
        <p:spPr bwMode="auto">
          <a:xfrm>
            <a:off x="4848487" y="1956178"/>
            <a:ext cx="2005838" cy="454581"/>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bodyPr>
          <a:lstStyle/>
          <a:p>
            <a:pPr marL="0" indent="0" algn="ctr" defTabSz="914023" fontAlgn="base">
              <a:spcBef>
                <a:spcPct val="0"/>
              </a:spcBef>
              <a:spcAft>
                <a:spcPct val="0"/>
              </a:spcAft>
              <a:buNone/>
            </a:pPr>
            <a:r>
              <a:rPr lang="en-US" sz="2300" dirty="0" smtClean="0">
                <a:solidFill>
                  <a:srgbClr val="232323"/>
                </a:solidFill>
              </a:rPr>
              <a:t>Queue/Topic</a:t>
            </a:r>
            <a:endParaRPr lang="en-US" sz="2300" dirty="0">
              <a:solidFill>
                <a:srgbClr val="232323"/>
              </a:solidFill>
            </a:endParaRPr>
          </a:p>
        </p:txBody>
      </p:sp>
    </p:spTree>
    <p:extLst>
      <p:ext uri="{BB962C8B-B14F-4D97-AF65-F5344CB8AC3E}">
        <p14:creationId xmlns:p14="http://schemas.microsoft.com/office/powerpoint/2010/main" val="13780630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33375"/>
            <a:ext cx="12192000" cy="627864"/>
          </a:xfrm>
          <a:prstGeom prst="rect">
            <a:avLst/>
          </a:prstGeom>
          <a:noFill/>
        </p:spPr>
        <p:txBody>
          <a:bodyPr wrap="square" lIns="182880" tIns="146304" rIns="182880" bIns="146304" rtlCol="0">
            <a:spAutoFit/>
          </a:bodyPr>
          <a:lstStyle/>
          <a:p>
            <a:pPr algn="ctr">
              <a:lnSpc>
                <a:spcPct val="90000"/>
              </a:lnSpc>
            </a:pPr>
            <a:r>
              <a:rPr lang="en-US" sz="2400" dirty="0" smtClean="0">
                <a:gradFill>
                  <a:gsLst>
                    <a:gs pos="2917">
                      <a:schemeClr val="tx1"/>
                    </a:gs>
                    <a:gs pos="30000">
                      <a:schemeClr val="tx1"/>
                    </a:gs>
                  </a:gsLst>
                  <a:lin ang="5400000" scaled="0"/>
                </a:gradFill>
              </a:rPr>
              <a:t>Fort Smith, Arkansas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587" y="961239"/>
            <a:ext cx="6606826" cy="5756580"/>
          </a:xfrm>
          <a:prstGeom prst="rect">
            <a:avLst/>
          </a:prstGeom>
        </p:spPr>
      </p:pic>
    </p:spTree>
    <p:extLst>
      <p:ext uri="{BB962C8B-B14F-4D97-AF65-F5344CB8AC3E}">
        <p14:creationId xmlns:p14="http://schemas.microsoft.com/office/powerpoint/2010/main" val="1275058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a:t>
            </a:r>
            <a:endParaRPr lang="en-US" dirty="0"/>
          </a:p>
        </p:txBody>
      </p:sp>
      <p:sp>
        <p:nvSpPr>
          <p:cNvPr id="4" name="Rectangle 3"/>
          <p:cNvSpPr/>
          <p:nvPr/>
        </p:nvSpPr>
        <p:spPr bwMode="auto">
          <a:xfrm>
            <a:off x="4550145" y="1411225"/>
            <a:ext cx="2602523" cy="105507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endParaRPr>
          </a:p>
        </p:txBody>
      </p:sp>
      <p:sp>
        <p:nvSpPr>
          <p:cNvPr id="5" name="Oval 4"/>
          <p:cNvSpPr/>
          <p:nvPr/>
        </p:nvSpPr>
        <p:spPr bwMode="auto">
          <a:xfrm>
            <a:off x="482236" y="1475702"/>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S</a:t>
            </a:r>
          </a:p>
        </p:txBody>
      </p:sp>
      <p:sp>
        <p:nvSpPr>
          <p:cNvPr id="6" name="Oval 5"/>
          <p:cNvSpPr/>
          <p:nvPr/>
        </p:nvSpPr>
        <p:spPr bwMode="auto">
          <a:xfrm>
            <a:off x="9919311" y="1475702"/>
            <a:ext cx="1008185" cy="926123"/>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300" dirty="0">
                <a:gradFill>
                  <a:gsLst>
                    <a:gs pos="0">
                      <a:srgbClr val="FFFFFF"/>
                    </a:gs>
                    <a:gs pos="100000">
                      <a:srgbClr val="FFFFFF"/>
                    </a:gs>
                  </a:gsLst>
                  <a:lin ang="5400000" scaled="0"/>
                </a:gradFill>
              </a:rPr>
              <a:t>R</a:t>
            </a:r>
          </a:p>
        </p:txBody>
      </p:sp>
      <p:cxnSp>
        <p:nvCxnSpPr>
          <p:cNvPr id="7" name="Straight Arrow Connector 6"/>
          <p:cNvCxnSpPr>
            <a:stCxn id="5" idx="6"/>
            <a:endCxn id="4" idx="1"/>
          </p:cNvCxnSpPr>
          <p:nvPr/>
        </p:nvCxnSpPr>
        <p:spPr>
          <a:xfrm>
            <a:off x="1490420" y="1938763"/>
            <a:ext cx="30597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6" idx="2"/>
          </p:cNvCxnSpPr>
          <p:nvPr/>
        </p:nvCxnSpPr>
        <p:spPr>
          <a:xfrm flipV="1">
            <a:off x="7152666" y="1938766"/>
            <a:ext cx="2766645"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grpSp>
        <p:nvGrpSpPr>
          <p:cNvPr id="11" name="Group 10"/>
          <p:cNvGrpSpPr/>
          <p:nvPr/>
        </p:nvGrpSpPr>
        <p:grpSpPr>
          <a:xfrm>
            <a:off x="1853338" y="1401606"/>
            <a:ext cx="2333889" cy="2309447"/>
            <a:chOff x="7469601" y="2686688"/>
            <a:chExt cx="2333890" cy="2309446"/>
          </a:xfrm>
        </p:grpSpPr>
        <p:sp>
          <p:nvSpPr>
            <p:cNvPr id="12" name="Rectangle 11"/>
            <p:cNvSpPr/>
            <p:nvPr/>
          </p:nvSpPr>
          <p:spPr>
            <a:xfrm>
              <a:off x="7469601" y="2686688"/>
              <a:ext cx="2333890" cy="2309446"/>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defTabSz="914287"/>
              <a:r>
                <a:rPr lang="en-US" sz="1500" dirty="0">
                  <a:solidFill>
                    <a:srgbClr val="000000"/>
                  </a:solidFill>
                </a:rPr>
                <a:t>Broker Message</a:t>
              </a:r>
            </a:p>
          </p:txBody>
        </p:sp>
        <p:sp>
          <p:nvSpPr>
            <p:cNvPr id="13" name="Rectangle 12"/>
            <p:cNvSpPr/>
            <p:nvPr/>
          </p:nvSpPr>
          <p:spPr>
            <a:xfrm>
              <a:off x="7586710" y="4324954"/>
              <a:ext cx="2132126" cy="594160"/>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defTabSz="914287"/>
              <a:r>
                <a:rPr lang="en-US" sz="1100" dirty="0">
                  <a:solidFill>
                    <a:srgbClr val="FFFFFF"/>
                  </a:solidFill>
                </a:rPr>
                <a:t>Body</a:t>
              </a:r>
            </a:p>
          </p:txBody>
        </p:sp>
        <p:sp>
          <p:nvSpPr>
            <p:cNvPr id="14" name="Rectangle 13"/>
            <p:cNvSpPr/>
            <p:nvPr/>
          </p:nvSpPr>
          <p:spPr>
            <a:xfrm>
              <a:off x="7586710" y="2982593"/>
              <a:ext cx="2132126" cy="1276343"/>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defTabSz="914287"/>
              <a:r>
                <a:rPr lang="en-US" sz="1100" dirty="0">
                  <a:solidFill>
                    <a:srgbClr val="FFFFFF"/>
                  </a:solidFill>
                </a:rPr>
                <a:t>Properties</a:t>
              </a:r>
            </a:p>
          </p:txBody>
        </p:sp>
        <p:sp>
          <p:nvSpPr>
            <p:cNvPr id="15" name="Rectangle 14"/>
            <p:cNvSpPr/>
            <p:nvPr/>
          </p:nvSpPr>
          <p:spPr bwMode="auto">
            <a:xfrm>
              <a:off x="7664928" y="3230161"/>
              <a:ext cx="625288" cy="30058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At</a:t>
              </a:r>
            </a:p>
          </p:txBody>
        </p:sp>
        <p:sp>
          <p:nvSpPr>
            <p:cNvPr id="16" name="Rectangle 15"/>
            <p:cNvSpPr/>
            <p:nvPr/>
          </p:nvSpPr>
          <p:spPr bwMode="auto">
            <a:xfrm>
              <a:off x="8372278" y="3227409"/>
              <a:ext cx="1262382" cy="30334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15:00:00</a:t>
              </a:r>
            </a:p>
          </p:txBody>
        </p:sp>
        <p:sp>
          <p:nvSpPr>
            <p:cNvPr id="17" name="Rectangle 16"/>
            <p:cNvSpPr/>
            <p:nvPr/>
          </p:nvSpPr>
          <p:spPr bwMode="auto">
            <a:xfrm>
              <a:off x="7664928" y="3620764"/>
              <a:ext cx="625288" cy="300588"/>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a:t>
              </a:r>
            </a:p>
          </p:txBody>
        </p:sp>
        <p:sp>
          <p:nvSpPr>
            <p:cNvPr id="18" name="Rectangle 17"/>
            <p:cNvSpPr/>
            <p:nvPr/>
          </p:nvSpPr>
          <p:spPr bwMode="auto">
            <a:xfrm>
              <a:off x="8372278" y="3618012"/>
              <a:ext cx="1262382" cy="30334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z="1500" dirty="0">
                  <a:gradFill>
                    <a:gsLst>
                      <a:gs pos="0">
                        <a:srgbClr val="FFFFFF"/>
                      </a:gs>
                      <a:gs pos="100000">
                        <a:srgbClr val="FFFFFF"/>
                      </a:gs>
                    </a:gsLst>
                    <a:lin ang="5400000" scaled="0"/>
                  </a:gradFill>
                </a:rPr>
                <a:t>…</a:t>
              </a:r>
            </a:p>
          </p:txBody>
        </p:sp>
      </p:grpSp>
      <p:sp>
        <p:nvSpPr>
          <p:cNvPr id="19" name="Text Placeholder 19"/>
          <p:cNvSpPr txBox="1">
            <a:spLocks/>
          </p:cNvSpPr>
          <p:nvPr/>
        </p:nvSpPr>
        <p:spPr bwMode="auto">
          <a:xfrm>
            <a:off x="4888140" y="1711472"/>
            <a:ext cx="2005838" cy="454581"/>
          </a:xfrm>
          <a:prstGeom prst="roundRect">
            <a:avLst/>
          </a:prstGeom>
          <a:ln w="9525" cap="flat" cmpd="sng" algn="ctr">
            <a:solidFill>
              <a:schemeClr val="accent5"/>
            </a:solidFill>
            <a:prstDash val="solid"/>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28" tIns="45715" rIns="91428" bIns="45715" numCol="1" rtlCol="0" anchor="ctr" anchorCtr="0" compatLnSpc="1">
            <a:prstTxWarp prst="textNoShape">
              <a:avLst/>
            </a:prstTxWarp>
            <a:spAutoFit/>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solidFill>
                  <a:schemeClr val="dk1"/>
                </a:solidFill>
                <a:latin typeface="+mn-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indent="0" algn="ctr" defTabSz="914023" fontAlgn="base">
              <a:spcBef>
                <a:spcPct val="0"/>
              </a:spcBef>
              <a:spcAft>
                <a:spcPct val="0"/>
              </a:spcAft>
              <a:buFont typeface="Arial" pitchFamily="34" charset="0"/>
              <a:buNone/>
            </a:pPr>
            <a:r>
              <a:rPr lang="en-US" sz="2300" smtClean="0">
                <a:solidFill>
                  <a:srgbClr val="232323"/>
                </a:solidFill>
              </a:rPr>
              <a:t>Queue/Topic</a:t>
            </a:r>
            <a:endParaRPr lang="en-US" sz="2300" dirty="0">
              <a:solidFill>
                <a:srgbClr val="232323"/>
              </a:solidFill>
            </a:endParaRPr>
          </a:p>
        </p:txBody>
      </p:sp>
      <p:sp>
        <p:nvSpPr>
          <p:cNvPr id="20" name="Content Placeholder 2"/>
          <p:cNvSpPr>
            <a:spLocks noGrp="1"/>
          </p:cNvSpPr>
          <p:nvPr>
            <p:ph type="body" sz="quarter" idx="10"/>
          </p:nvPr>
        </p:nvSpPr>
        <p:spPr>
          <a:xfrm>
            <a:off x="482236" y="4248210"/>
            <a:ext cx="11149012" cy="1957459"/>
          </a:xfrm>
        </p:spPr>
        <p:txBody>
          <a:bodyPr>
            <a:normAutofit lnSpcReduction="10000"/>
          </a:bodyPr>
          <a:lstStyle/>
          <a:p>
            <a:pPr marL="0" indent="0">
              <a:buNone/>
            </a:pPr>
            <a:r>
              <a:rPr lang="en-US" sz="2000" dirty="0">
                <a:latin typeface="Consolas"/>
              </a:rPr>
              <a:t> </a:t>
            </a:r>
            <a:r>
              <a:rPr lang="en-US" sz="2400" dirty="0" err="1">
                <a:solidFill>
                  <a:srgbClr val="0000FF"/>
                </a:solidFill>
                <a:latin typeface="Consolas"/>
              </a:rPr>
              <a:t>var</a:t>
            </a:r>
            <a:r>
              <a:rPr lang="en-US" sz="2400" dirty="0">
                <a:solidFill>
                  <a:prstClr val="black"/>
                </a:solidFill>
                <a:latin typeface="Consolas"/>
              </a:rPr>
              <a:t> message = </a:t>
            </a:r>
            <a:r>
              <a:rPr lang="en-US" sz="2400" dirty="0">
                <a:solidFill>
                  <a:srgbClr val="0000FF"/>
                </a:solidFill>
                <a:latin typeface="Consolas"/>
              </a:rPr>
              <a:t>new</a:t>
            </a:r>
            <a:r>
              <a:rPr lang="en-US" sz="2400" dirty="0">
                <a:solidFill>
                  <a:prstClr val="black"/>
                </a:solidFill>
                <a:latin typeface="Consolas"/>
              </a:rPr>
              <a:t> </a:t>
            </a:r>
            <a:r>
              <a:rPr lang="en-US" sz="2400" dirty="0" err="1">
                <a:solidFill>
                  <a:srgbClr val="2B91AF"/>
                </a:solidFill>
                <a:latin typeface="Consolas"/>
              </a:rPr>
              <a:t>BrokeredMessage</a:t>
            </a:r>
            <a:r>
              <a:rPr lang="en-US" sz="2400" dirty="0">
                <a:solidFill>
                  <a:prstClr val="black"/>
                </a:solidFill>
                <a:latin typeface="Consolas"/>
              </a:rPr>
              <a:t>(</a:t>
            </a:r>
            <a:r>
              <a:rPr lang="en-US" sz="2400" dirty="0" err="1">
                <a:solidFill>
                  <a:prstClr val="black"/>
                </a:solidFill>
                <a:latin typeface="Consolas"/>
              </a:rPr>
              <a:t>msgBody</a:t>
            </a:r>
            <a:r>
              <a:rPr lang="en-US" sz="2400" dirty="0">
                <a:solidFill>
                  <a:prstClr val="black"/>
                </a:solidFill>
                <a:latin typeface="Consolas"/>
              </a:rPr>
              <a:t>) </a:t>
            </a:r>
          </a:p>
          <a:p>
            <a:pPr marL="0" indent="0">
              <a:buNone/>
            </a:pPr>
            <a:r>
              <a:rPr lang="en-US" sz="2400" dirty="0">
                <a:solidFill>
                  <a:prstClr val="black"/>
                </a:solidFill>
                <a:latin typeface="Consolas"/>
              </a:rPr>
              <a:t>       {</a:t>
            </a:r>
          </a:p>
          <a:p>
            <a:pPr marL="0" indent="0">
              <a:buNone/>
            </a:pPr>
            <a:r>
              <a:rPr lang="en-US" sz="2400" dirty="0">
                <a:solidFill>
                  <a:prstClr val="black"/>
                </a:solidFill>
                <a:latin typeface="Consolas"/>
              </a:rPr>
              <a:t>           </a:t>
            </a:r>
            <a:r>
              <a:rPr lang="en-US" sz="2400" dirty="0" err="1">
                <a:solidFill>
                  <a:prstClr val="black"/>
                </a:solidFill>
                <a:latin typeface="Consolas"/>
              </a:rPr>
              <a:t>MessageId</a:t>
            </a:r>
            <a:r>
              <a:rPr lang="en-US" sz="2400" dirty="0">
                <a:solidFill>
                  <a:prstClr val="black"/>
                </a:solidFill>
                <a:latin typeface="Consolas"/>
              </a:rPr>
              <a:t> = </a:t>
            </a:r>
            <a:r>
              <a:rPr lang="en-US" sz="2400" dirty="0" err="1">
                <a:solidFill>
                  <a:prstClr val="black"/>
                </a:solidFill>
                <a:latin typeface="Consolas"/>
              </a:rPr>
              <a:t>msgId</a:t>
            </a:r>
            <a:r>
              <a:rPr lang="en-US" sz="2400" dirty="0">
                <a:solidFill>
                  <a:prstClr val="black"/>
                </a:solidFill>
                <a:latin typeface="Consolas"/>
              </a:rPr>
              <a:t>, </a:t>
            </a:r>
          </a:p>
          <a:p>
            <a:pPr marL="0" indent="0">
              <a:buNone/>
            </a:pPr>
            <a:r>
              <a:rPr lang="en-US" sz="2400" dirty="0">
                <a:solidFill>
                  <a:prstClr val="black"/>
                </a:solidFill>
                <a:latin typeface="Consolas"/>
              </a:rPr>
              <a:t>           </a:t>
            </a:r>
            <a:r>
              <a:rPr lang="en-US" sz="2400" b="1" dirty="0" err="1">
                <a:solidFill>
                  <a:prstClr val="black"/>
                </a:solidFill>
                <a:latin typeface="Consolas"/>
              </a:rPr>
              <a:t>ScheduledEnqueueTimeUtc</a:t>
            </a:r>
            <a:r>
              <a:rPr lang="en-US" sz="2400" b="1" dirty="0">
                <a:solidFill>
                  <a:prstClr val="black"/>
                </a:solidFill>
                <a:latin typeface="Consolas"/>
              </a:rPr>
              <a:t> = </a:t>
            </a:r>
            <a:r>
              <a:rPr lang="en-US" sz="2400" b="1" dirty="0" err="1">
                <a:solidFill>
                  <a:srgbClr val="2B91AF"/>
                </a:solidFill>
                <a:latin typeface="Consolas"/>
              </a:rPr>
              <a:t>DateTime</a:t>
            </a:r>
            <a:r>
              <a:rPr lang="en-US" sz="2400" b="1" dirty="0" err="1">
                <a:solidFill>
                  <a:prstClr val="black"/>
                </a:solidFill>
                <a:latin typeface="Consolas"/>
              </a:rPr>
              <a:t>.UtcNow.AddHours</a:t>
            </a:r>
            <a:r>
              <a:rPr lang="en-US" sz="2400" b="1" dirty="0">
                <a:solidFill>
                  <a:prstClr val="black"/>
                </a:solidFill>
                <a:latin typeface="Consolas"/>
              </a:rPr>
              <a:t>(2)</a:t>
            </a:r>
          </a:p>
          <a:p>
            <a:pPr marL="0" indent="0">
              <a:buNone/>
            </a:pPr>
            <a:r>
              <a:rPr lang="en-US" sz="2400" dirty="0">
                <a:solidFill>
                  <a:prstClr val="black"/>
                </a:solidFill>
                <a:latin typeface="Consolas"/>
              </a:rPr>
              <a:t>       };</a:t>
            </a:r>
          </a:p>
        </p:txBody>
      </p:sp>
    </p:spTree>
    <p:extLst>
      <p:ext uri="{BB962C8B-B14F-4D97-AF65-F5344CB8AC3E}">
        <p14:creationId xmlns:p14="http://schemas.microsoft.com/office/powerpoint/2010/main" val="84093886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Dead-Lettering</a:t>
            </a:r>
            <a:endParaRPr lang="en-US" dirty="0"/>
          </a:p>
        </p:txBody>
      </p:sp>
      <p:sp>
        <p:nvSpPr>
          <p:cNvPr id="4" name="TextBox 3"/>
          <p:cNvSpPr txBox="1"/>
          <p:nvPr/>
        </p:nvSpPr>
        <p:spPr>
          <a:xfrm>
            <a:off x="384225" y="1442510"/>
            <a:ext cx="11149011" cy="3167268"/>
          </a:xfrm>
          <a:prstGeom prst="rect">
            <a:avLst/>
          </a:prstGeom>
          <a:ln>
            <a:noFill/>
          </a:ln>
        </p:spPr>
        <p:style>
          <a:lnRef idx="2">
            <a:schemeClr val="dk1"/>
          </a:lnRef>
          <a:fillRef idx="1">
            <a:schemeClr val="lt1"/>
          </a:fillRef>
          <a:effectRef idx="0">
            <a:schemeClr val="dk1"/>
          </a:effectRef>
          <a:fontRef idx="minor">
            <a:schemeClr val="dk1"/>
          </a:fontRef>
        </p:style>
        <p:txBody>
          <a:bodyPr wrap="square" lIns="182880" tIns="91440" rIns="91440" bIns="91440" rtlCol="0">
            <a:noAutofit/>
          </a:bodyPr>
          <a:lstStyle/>
          <a:p>
            <a:r>
              <a:rPr lang="en-US" sz="2400" dirty="0" err="1">
                <a:solidFill>
                  <a:srgbClr val="232323"/>
                </a:solidFill>
                <a:latin typeface="Consolas" pitchFamily="49" charset="0"/>
                <a:cs typeface="Consolas" pitchFamily="49" charset="0"/>
              </a:rPr>
              <a:t>receivedMessage.DeadLetter</a:t>
            </a:r>
            <a:r>
              <a:rPr lang="en-US" sz="2400" dirty="0">
                <a:solidFill>
                  <a:srgbClr val="232323"/>
                </a:solidFill>
                <a:latin typeface="Consolas" pitchFamily="49" charset="0"/>
                <a:cs typeface="Consolas" pitchFamily="49" charset="0"/>
              </a:rPr>
              <a:t>(</a:t>
            </a:r>
            <a:br>
              <a:rPr lang="en-US" sz="2400" dirty="0">
                <a:solidFill>
                  <a:srgbClr val="232323"/>
                </a:solidFill>
                <a:latin typeface="Consolas" pitchFamily="49" charset="0"/>
                <a:cs typeface="Consolas" pitchFamily="49" charset="0"/>
              </a:rPr>
            </a:br>
            <a:r>
              <a:rPr lang="en-US" sz="2400" dirty="0">
                <a:solidFill>
                  <a:srgbClr val="232323"/>
                </a:solidFill>
                <a:latin typeface="Consolas" pitchFamily="49" charset="0"/>
                <a:cs typeface="Consolas" pitchFamily="49" charset="0"/>
              </a:rPr>
              <a:t>   </a:t>
            </a:r>
            <a:r>
              <a:rPr lang="en-US" sz="2400" dirty="0" smtClean="0">
                <a:solidFill>
                  <a:srgbClr val="232323"/>
                </a:solidFill>
                <a:latin typeface="Consolas" pitchFamily="49" charset="0"/>
                <a:cs typeface="Consolas" pitchFamily="49" charset="0"/>
              </a:rPr>
              <a:t>"</a:t>
            </a:r>
            <a:r>
              <a:rPr lang="en-US" sz="2400" dirty="0" err="1" smtClean="0">
                <a:solidFill>
                  <a:srgbClr val="232323"/>
                </a:solidFill>
                <a:latin typeface="Consolas" pitchFamily="49" charset="0"/>
                <a:cs typeface="Consolas" pitchFamily="49" charset="0"/>
              </a:rPr>
              <a:t>UnableToProcess</a:t>
            </a:r>
            <a:r>
              <a:rPr lang="en-US" sz="2400" dirty="0" smtClean="0">
                <a:solidFill>
                  <a:srgbClr val="232323"/>
                </a:solidFill>
                <a:latin typeface="Consolas" pitchFamily="49" charset="0"/>
                <a:cs typeface="Consolas" pitchFamily="49" charset="0"/>
              </a:rPr>
              <a:t>", </a:t>
            </a:r>
            <a:r>
              <a:rPr lang="en-US" sz="2400" dirty="0">
                <a:solidFill>
                  <a:srgbClr val="232323"/>
                </a:solidFill>
                <a:latin typeface="Consolas" pitchFamily="49" charset="0"/>
                <a:cs typeface="Consolas" pitchFamily="49" charset="0"/>
              </a:rPr>
              <a:t/>
            </a:r>
            <a:br>
              <a:rPr lang="en-US" sz="2400" dirty="0">
                <a:solidFill>
                  <a:srgbClr val="232323"/>
                </a:solidFill>
                <a:latin typeface="Consolas" pitchFamily="49" charset="0"/>
                <a:cs typeface="Consolas" pitchFamily="49" charset="0"/>
              </a:rPr>
            </a:br>
            <a:r>
              <a:rPr lang="en-US" sz="2400" dirty="0">
                <a:solidFill>
                  <a:srgbClr val="232323"/>
                </a:solidFill>
                <a:latin typeface="Consolas" pitchFamily="49" charset="0"/>
                <a:cs typeface="Consolas" pitchFamily="49" charset="0"/>
              </a:rPr>
              <a:t>   </a:t>
            </a:r>
            <a:r>
              <a:rPr lang="en-US" sz="2400" dirty="0" smtClean="0">
                <a:solidFill>
                  <a:srgbClr val="232323"/>
                </a:solidFill>
                <a:latin typeface="Consolas" pitchFamily="49" charset="0"/>
                <a:cs typeface="Consolas" pitchFamily="49" charset="0"/>
              </a:rPr>
              <a:t>"Unrecoverable </a:t>
            </a:r>
            <a:r>
              <a:rPr lang="en-US" sz="2400" dirty="0">
                <a:solidFill>
                  <a:srgbClr val="232323"/>
                </a:solidFill>
                <a:latin typeface="Consolas" pitchFamily="49" charset="0"/>
                <a:cs typeface="Consolas" pitchFamily="49" charset="0"/>
              </a:rPr>
              <a:t>exception while </a:t>
            </a:r>
            <a:r>
              <a:rPr lang="en-US" sz="2400" dirty="0" smtClean="0">
                <a:solidFill>
                  <a:srgbClr val="232323"/>
                </a:solidFill>
                <a:latin typeface="Consolas" pitchFamily="49" charset="0"/>
                <a:cs typeface="Consolas" pitchFamily="49" charset="0"/>
              </a:rPr>
              <a:t>processing");</a:t>
            </a:r>
            <a:endParaRPr lang="en-US" sz="2400" dirty="0">
              <a:solidFill>
                <a:srgbClr val="232323"/>
              </a:solidFill>
              <a:latin typeface="Consolas" pitchFamily="49" charset="0"/>
              <a:cs typeface="Consolas" pitchFamily="49" charset="0"/>
            </a:endParaRPr>
          </a:p>
          <a:p>
            <a:endParaRPr lang="en-US" sz="2400" dirty="0">
              <a:solidFill>
                <a:srgbClr val="232323"/>
              </a:solidFill>
              <a:latin typeface="Consolas" pitchFamily="49" charset="0"/>
              <a:cs typeface="Consolas" pitchFamily="49" charset="0"/>
            </a:endParaRPr>
          </a:p>
          <a:p>
            <a:r>
              <a:rPr lang="en-US" sz="2400" dirty="0" err="1">
                <a:solidFill>
                  <a:srgbClr val="232323"/>
                </a:solidFill>
                <a:latin typeface="Consolas" pitchFamily="49" charset="0"/>
                <a:cs typeface="Consolas" pitchFamily="49" charset="0"/>
              </a:rPr>
              <a:t>QueueClient</a:t>
            </a:r>
            <a:r>
              <a:rPr lang="en-US" sz="2400" dirty="0">
                <a:solidFill>
                  <a:srgbClr val="232323"/>
                </a:solidFill>
                <a:latin typeface="Consolas" pitchFamily="49" charset="0"/>
                <a:cs typeface="Consolas" pitchFamily="49" charset="0"/>
              </a:rPr>
              <a:t> </a:t>
            </a:r>
            <a:r>
              <a:rPr lang="en-US" sz="2400" dirty="0" err="1">
                <a:solidFill>
                  <a:srgbClr val="232323"/>
                </a:solidFill>
                <a:latin typeface="Consolas" pitchFamily="49" charset="0"/>
                <a:cs typeface="Consolas" pitchFamily="49" charset="0"/>
              </a:rPr>
              <a:t>deadLetterClient</a:t>
            </a:r>
            <a:r>
              <a:rPr lang="en-US" sz="2400" dirty="0">
                <a:solidFill>
                  <a:srgbClr val="232323"/>
                </a:solidFill>
                <a:latin typeface="Consolas" pitchFamily="49" charset="0"/>
                <a:cs typeface="Consolas" pitchFamily="49" charset="0"/>
              </a:rPr>
              <a:t> = </a:t>
            </a:r>
            <a:br>
              <a:rPr lang="en-US" sz="2400" dirty="0">
                <a:solidFill>
                  <a:srgbClr val="232323"/>
                </a:solidFill>
                <a:latin typeface="Consolas" pitchFamily="49" charset="0"/>
                <a:cs typeface="Consolas" pitchFamily="49" charset="0"/>
              </a:rPr>
            </a:br>
            <a:r>
              <a:rPr lang="en-US" sz="2400" dirty="0">
                <a:solidFill>
                  <a:srgbClr val="232323"/>
                </a:solidFill>
                <a:latin typeface="Consolas" pitchFamily="49" charset="0"/>
                <a:cs typeface="Consolas" pitchFamily="49" charset="0"/>
              </a:rPr>
              <a:t>    </a:t>
            </a:r>
            <a:r>
              <a:rPr lang="en-US" sz="2400" dirty="0" err="1">
                <a:solidFill>
                  <a:srgbClr val="232323"/>
                </a:solidFill>
                <a:latin typeface="Consolas" pitchFamily="49" charset="0"/>
                <a:cs typeface="Consolas" pitchFamily="49" charset="0"/>
              </a:rPr>
              <a:t>messagingFactory.CreateQueueClient</a:t>
            </a:r>
            <a:r>
              <a:rPr lang="en-US" sz="2400" dirty="0">
                <a:solidFill>
                  <a:srgbClr val="232323"/>
                </a:solidFill>
                <a:latin typeface="Consolas" pitchFamily="49" charset="0"/>
                <a:cs typeface="Consolas" pitchFamily="49" charset="0"/>
              </a:rPr>
              <a:t>(</a:t>
            </a:r>
            <a:br>
              <a:rPr lang="en-US" sz="2400" dirty="0">
                <a:solidFill>
                  <a:srgbClr val="232323"/>
                </a:solidFill>
                <a:latin typeface="Consolas" pitchFamily="49" charset="0"/>
                <a:cs typeface="Consolas" pitchFamily="49" charset="0"/>
              </a:rPr>
            </a:br>
            <a:r>
              <a:rPr lang="en-US" sz="2400" dirty="0">
                <a:solidFill>
                  <a:srgbClr val="232323"/>
                </a:solidFill>
                <a:latin typeface="Consolas" pitchFamily="49" charset="0"/>
                <a:cs typeface="Consolas" pitchFamily="49" charset="0"/>
              </a:rPr>
              <a:t>         </a:t>
            </a:r>
            <a:r>
              <a:rPr lang="en-US" sz="2400" dirty="0" err="1">
                <a:solidFill>
                  <a:srgbClr val="232323"/>
                </a:solidFill>
                <a:latin typeface="Consolas" pitchFamily="49" charset="0"/>
                <a:cs typeface="Consolas" pitchFamily="49" charset="0"/>
              </a:rPr>
              <a:t>QueueClient.FormatDeadLetterPath</a:t>
            </a:r>
            <a:r>
              <a:rPr lang="en-US" sz="2400" dirty="0">
                <a:solidFill>
                  <a:srgbClr val="232323"/>
                </a:solidFill>
                <a:latin typeface="Consolas" pitchFamily="49" charset="0"/>
                <a:cs typeface="Consolas" pitchFamily="49" charset="0"/>
              </a:rPr>
              <a:t>(</a:t>
            </a:r>
            <a:r>
              <a:rPr lang="en-US" sz="2400" dirty="0" err="1">
                <a:solidFill>
                  <a:srgbClr val="232323"/>
                </a:solidFill>
                <a:latin typeface="Consolas" pitchFamily="49" charset="0"/>
                <a:cs typeface="Consolas" pitchFamily="49" charset="0"/>
              </a:rPr>
              <a:t>queueClient.Path</a:t>
            </a:r>
            <a:r>
              <a:rPr lang="en-US" sz="2400" dirty="0">
                <a:solidFill>
                  <a:srgbClr val="232323"/>
                </a:solidFill>
                <a:latin typeface="Consolas" pitchFamily="49" charset="0"/>
                <a:cs typeface="Consolas" pitchFamily="49" charset="0"/>
              </a:rPr>
              <a:t>),</a:t>
            </a:r>
            <a:br>
              <a:rPr lang="en-US" sz="2400" dirty="0">
                <a:solidFill>
                  <a:srgbClr val="232323"/>
                </a:solidFill>
                <a:latin typeface="Consolas" pitchFamily="49" charset="0"/>
                <a:cs typeface="Consolas" pitchFamily="49" charset="0"/>
              </a:rPr>
            </a:br>
            <a:r>
              <a:rPr lang="en-US" sz="2400" dirty="0">
                <a:solidFill>
                  <a:srgbClr val="232323"/>
                </a:solidFill>
                <a:latin typeface="Consolas" pitchFamily="49" charset="0"/>
                <a:cs typeface="Consolas" pitchFamily="49" charset="0"/>
              </a:rPr>
              <a:t>         </a:t>
            </a:r>
            <a:r>
              <a:rPr lang="en-US" sz="2400" dirty="0" err="1">
                <a:solidFill>
                  <a:srgbClr val="232323"/>
                </a:solidFill>
                <a:latin typeface="Consolas" pitchFamily="49" charset="0"/>
                <a:cs typeface="Consolas" pitchFamily="49" charset="0"/>
              </a:rPr>
              <a:t>ReceiveMode.ReceiveAndDelete</a:t>
            </a:r>
            <a:r>
              <a:rPr lang="en-US" sz="2400" dirty="0">
                <a:solidFill>
                  <a:srgbClr val="232323"/>
                </a:solidFill>
                <a:latin typeface="Consolas" pitchFamily="49" charset="0"/>
                <a:cs typeface="Consolas" pitchFamily="49" charset="0"/>
              </a:rPr>
              <a:t>);</a:t>
            </a:r>
          </a:p>
          <a:p>
            <a:endParaRPr lang="en-US" sz="2000" dirty="0">
              <a:solidFill>
                <a:srgbClr val="232323"/>
              </a:solidFill>
              <a:latin typeface="Consolas" pitchFamily="49" charset="0"/>
              <a:cs typeface="Consolas" pitchFamily="49" charset="0"/>
            </a:endParaRPr>
          </a:p>
          <a:p>
            <a:endParaRPr lang="en-US" sz="2000" dirty="0">
              <a:solidFill>
                <a:srgbClr val="232323"/>
              </a:solidFill>
              <a:latin typeface="Consolas" pitchFamily="49" charset="0"/>
              <a:cs typeface="Consolas" pitchFamily="49" charset="0"/>
            </a:endParaRPr>
          </a:p>
          <a:p>
            <a:endParaRPr lang="en-US" sz="2000" dirty="0">
              <a:solidFill>
                <a:srgbClr val="232323"/>
              </a:solidFill>
              <a:latin typeface="Consolas" pitchFamily="49" charset="0"/>
              <a:cs typeface="Consolas" pitchFamily="49" charset="0"/>
            </a:endParaRPr>
          </a:p>
        </p:txBody>
      </p:sp>
    </p:spTree>
    <p:extLst>
      <p:ext uri="{BB962C8B-B14F-4D97-AF65-F5344CB8AC3E}">
        <p14:creationId xmlns:p14="http://schemas.microsoft.com/office/powerpoint/2010/main" val="2261135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Duplicate Detection</a:t>
            </a:r>
            <a:endParaRPr lang="en-US" dirty="0"/>
          </a:p>
        </p:txBody>
      </p:sp>
      <p:sp>
        <p:nvSpPr>
          <p:cNvPr id="4" name="TextBox 3"/>
          <p:cNvSpPr txBox="1"/>
          <p:nvPr/>
        </p:nvSpPr>
        <p:spPr>
          <a:xfrm>
            <a:off x="269240" y="1460309"/>
            <a:ext cx="11149011" cy="5022377"/>
          </a:xfrm>
          <a:prstGeom prst="rect">
            <a:avLst/>
          </a:prstGeom>
          <a:ln>
            <a:noFill/>
          </a:ln>
        </p:spPr>
        <p:style>
          <a:lnRef idx="2">
            <a:schemeClr val="dk1"/>
          </a:lnRef>
          <a:fillRef idx="1">
            <a:schemeClr val="lt1"/>
          </a:fillRef>
          <a:effectRef idx="0">
            <a:schemeClr val="dk1"/>
          </a:effectRef>
          <a:fontRef idx="minor">
            <a:schemeClr val="dk1"/>
          </a:fontRef>
        </p:style>
        <p:txBody>
          <a:bodyPr wrap="square" lIns="182880" tIns="91440" rIns="91440" bIns="91440" rtlCol="0">
            <a:noAutofit/>
          </a:bodyPr>
          <a:lstStyle/>
          <a:p>
            <a:r>
              <a:rPr lang="en-US" sz="2400" dirty="0" err="1">
                <a:solidFill>
                  <a:srgbClr val="232323"/>
                </a:solidFill>
                <a:latin typeface="Consolas"/>
              </a:rPr>
              <a:t>namespaceManager.CreateQueue</a:t>
            </a:r>
            <a:r>
              <a:rPr lang="en-US" sz="2400" dirty="0">
                <a:solidFill>
                  <a:srgbClr val="232323"/>
                </a:solidFill>
                <a:latin typeface="Consolas"/>
              </a:rPr>
              <a:t>(</a:t>
            </a:r>
            <a:br>
              <a:rPr lang="en-US" sz="2400" dirty="0">
                <a:solidFill>
                  <a:srgbClr val="232323"/>
                </a:solidFill>
                <a:latin typeface="Consolas"/>
              </a:rPr>
            </a:br>
            <a:r>
              <a:rPr lang="en-US" sz="2400" dirty="0">
                <a:solidFill>
                  <a:srgbClr val="232323"/>
                </a:solidFill>
                <a:latin typeface="Consolas"/>
              </a:rPr>
              <a:t>   </a:t>
            </a:r>
            <a:r>
              <a:rPr lang="en-US" sz="2400" dirty="0">
                <a:solidFill>
                  <a:srgbClr val="0000FF"/>
                </a:solidFill>
                <a:latin typeface="Consolas"/>
              </a:rPr>
              <a:t>new</a:t>
            </a:r>
            <a:r>
              <a:rPr lang="en-US" sz="2400" dirty="0">
                <a:solidFill>
                  <a:prstClr val="black"/>
                </a:solidFill>
                <a:latin typeface="Consolas"/>
              </a:rPr>
              <a:t> </a:t>
            </a:r>
            <a:r>
              <a:rPr lang="en-US" sz="2400" dirty="0" err="1">
                <a:solidFill>
                  <a:srgbClr val="2B91AF"/>
                </a:solidFill>
                <a:latin typeface="Consolas"/>
              </a:rPr>
              <a:t>QueueDescription</a:t>
            </a:r>
            <a:r>
              <a:rPr lang="en-US" sz="2400" dirty="0">
                <a:solidFill>
                  <a:prstClr val="black"/>
                </a:solidFill>
                <a:latin typeface="Consolas"/>
              </a:rPr>
              <a:t>(</a:t>
            </a:r>
            <a:r>
              <a:rPr lang="en-US" sz="2400" dirty="0" err="1">
                <a:solidFill>
                  <a:prstClr val="black"/>
                </a:solidFill>
                <a:latin typeface="Consolas"/>
              </a:rPr>
              <a:t>queueName</a:t>
            </a:r>
            <a:r>
              <a:rPr lang="en-US" sz="2400" dirty="0">
                <a:solidFill>
                  <a:prstClr val="black"/>
                </a:solidFill>
                <a:latin typeface="Consolas"/>
              </a:rPr>
              <a:t>)</a:t>
            </a:r>
            <a:br>
              <a:rPr lang="en-US" sz="2400" dirty="0">
                <a:solidFill>
                  <a:prstClr val="black"/>
                </a:solidFill>
                <a:latin typeface="Consolas"/>
              </a:rPr>
            </a:br>
            <a:r>
              <a:rPr lang="en-US" sz="2400" dirty="0">
                <a:solidFill>
                  <a:prstClr val="black"/>
                </a:solidFill>
                <a:latin typeface="Consolas"/>
              </a:rPr>
              <a:t>   {</a:t>
            </a:r>
            <a:br>
              <a:rPr lang="en-US" sz="2400" dirty="0">
                <a:solidFill>
                  <a:prstClr val="black"/>
                </a:solidFill>
                <a:latin typeface="Consolas"/>
              </a:rPr>
            </a:br>
            <a:r>
              <a:rPr lang="en-US" sz="2400" dirty="0">
                <a:solidFill>
                  <a:prstClr val="black"/>
                </a:solidFill>
                <a:latin typeface="Consolas"/>
              </a:rPr>
              <a:t>       </a:t>
            </a:r>
            <a:r>
              <a:rPr lang="en-US" sz="2400" dirty="0" err="1">
                <a:solidFill>
                  <a:prstClr val="black"/>
                </a:solidFill>
                <a:latin typeface="Consolas"/>
              </a:rPr>
              <a:t>RequiresDuplicateDetection</a:t>
            </a:r>
            <a:r>
              <a:rPr lang="en-US" sz="2400" dirty="0">
                <a:solidFill>
                  <a:prstClr val="black"/>
                </a:solidFill>
                <a:latin typeface="Consolas"/>
              </a:rPr>
              <a:t> = </a:t>
            </a:r>
            <a:r>
              <a:rPr lang="en-US" sz="2400" dirty="0">
                <a:solidFill>
                  <a:srgbClr val="0000FF"/>
                </a:solidFill>
                <a:latin typeface="Consolas"/>
              </a:rPr>
              <a:t>true</a:t>
            </a:r>
            <a:r>
              <a:rPr lang="en-US" sz="2400" dirty="0">
                <a:solidFill>
                  <a:srgbClr val="232323"/>
                </a:solidFill>
                <a:latin typeface="Consolas"/>
              </a:rPr>
              <a:t>,      </a:t>
            </a:r>
            <a:br>
              <a:rPr lang="en-US" sz="2400" dirty="0">
                <a:solidFill>
                  <a:srgbClr val="232323"/>
                </a:solidFill>
                <a:latin typeface="Consolas"/>
              </a:rPr>
            </a:br>
            <a:r>
              <a:rPr lang="en-US" sz="2400" dirty="0">
                <a:solidFill>
                  <a:srgbClr val="232323"/>
                </a:solidFill>
                <a:latin typeface="Consolas"/>
              </a:rPr>
              <a:t>       </a:t>
            </a:r>
            <a:r>
              <a:rPr lang="en-US" sz="2400" dirty="0" err="1">
                <a:solidFill>
                  <a:srgbClr val="232323"/>
                </a:solidFill>
                <a:latin typeface="Consolas"/>
              </a:rPr>
              <a:t>DuplicateDetectionHistoryTimeWindow</a:t>
            </a:r>
            <a:r>
              <a:rPr lang="en-US" sz="2400" dirty="0">
                <a:solidFill>
                  <a:srgbClr val="232323"/>
                </a:solidFill>
                <a:latin typeface="Consolas"/>
              </a:rPr>
              <a:t> = </a:t>
            </a:r>
            <a:br>
              <a:rPr lang="en-US" sz="2400" dirty="0">
                <a:solidFill>
                  <a:srgbClr val="232323"/>
                </a:solidFill>
                <a:latin typeface="Consolas"/>
              </a:rPr>
            </a:br>
            <a:r>
              <a:rPr lang="en-US" sz="2400" dirty="0">
                <a:solidFill>
                  <a:srgbClr val="232323"/>
                </a:solidFill>
                <a:latin typeface="Consolas"/>
              </a:rPr>
              <a:t>                      </a:t>
            </a:r>
            <a:r>
              <a:rPr lang="en-US" sz="2400" dirty="0" err="1">
                <a:solidFill>
                  <a:srgbClr val="2B91AF"/>
                </a:solidFill>
                <a:latin typeface="Consolas"/>
              </a:rPr>
              <a:t>TimeSpan</a:t>
            </a:r>
            <a:r>
              <a:rPr lang="en-US" sz="2400" dirty="0" err="1">
                <a:solidFill>
                  <a:prstClr val="black"/>
                </a:solidFill>
                <a:latin typeface="Consolas"/>
              </a:rPr>
              <a:t>.FromHours</a:t>
            </a:r>
            <a:r>
              <a:rPr lang="en-US" sz="2400" dirty="0">
                <a:solidFill>
                  <a:prstClr val="black"/>
                </a:solidFill>
                <a:latin typeface="Consolas"/>
              </a:rPr>
              <a:t>(1)</a:t>
            </a:r>
            <a:r>
              <a:rPr lang="en-US" sz="2400" dirty="0">
                <a:solidFill>
                  <a:srgbClr val="0000FF"/>
                </a:solidFill>
                <a:latin typeface="Consolas"/>
              </a:rPr>
              <a:t/>
            </a:r>
            <a:br>
              <a:rPr lang="en-US" sz="2400" dirty="0">
                <a:solidFill>
                  <a:srgbClr val="0000FF"/>
                </a:solidFill>
                <a:latin typeface="Consolas"/>
              </a:rPr>
            </a:br>
            <a:r>
              <a:rPr lang="en-US" sz="2400" dirty="0">
                <a:solidFill>
                  <a:srgbClr val="0000FF"/>
                </a:solidFill>
                <a:latin typeface="Consolas"/>
              </a:rPr>
              <a:t>   </a:t>
            </a:r>
            <a:r>
              <a:rPr lang="en-US" sz="2400" dirty="0" smtClean="0">
                <a:solidFill>
                  <a:prstClr val="black"/>
                </a:solidFill>
                <a:latin typeface="Consolas"/>
              </a:rPr>
              <a:t>});</a:t>
            </a:r>
          </a:p>
          <a:p>
            <a:endParaRPr lang="en-US" sz="2400" dirty="0">
              <a:solidFill>
                <a:prstClr val="black"/>
              </a:solidFill>
              <a:latin typeface="Consolas"/>
            </a:endParaRPr>
          </a:p>
          <a:p>
            <a:r>
              <a:rPr lang="en-US" sz="2400" dirty="0" err="1">
                <a:solidFill>
                  <a:srgbClr val="0000FF"/>
                </a:solidFill>
                <a:latin typeface="Consolas"/>
              </a:rPr>
              <a:t>var</a:t>
            </a:r>
            <a:r>
              <a:rPr lang="en-US" sz="2400" dirty="0">
                <a:solidFill>
                  <a:prstClr val="black"/>
                </a:solidFill>
                <a:latin typeface="Consolas"/>
              </a:rPr>
              <a:t> message = </a:t>
            </a:r>
            <a:r>
              <a:rPr lang="en-US" sz="2400" dirty="0">
                <a:solidFill>
                  <a:srgbClr val="0000FF"/>
                </a:solidFill>
                <a:latin typeface="Consolas"/>
              </a:rPr>
              <a:t>new</a:t>
            </a:r>
            <a:r>
              <a:rPr lang="en-US" sz="2400" dirty="0">
                <a:solidFill>
                  <a:prstClr val="black"/>
                </a:solidFill>
                <a:latin typeface="Consolas"/>
              </a:rPr>
              <a:t> </a:t>
            </a:r>
            <a:r>
              <a:rPr lang="en-US" sz="2400" dirty="0" err="1">
                <a:solidFill>
                  <a:srgbClr val="2B91AF"/>
                </a:solidFill>
                <a:latin typeface="Consolas"/>
              </a:rPr>
              <a:t>BrokeredMessage</a:t>
            </a:r>
            <a:r>
              <a:rPr lang="en-US" sz="2400" dirty="0">
                <a:solidFill>
                  <a:prstClr val="black"/>
                </a:solidFill>
                <a:latin typeface="Consolas"/>
              </a:rPr>
              <a:t>(</a:t>
            </a:r>
            <a:r>
              <a:rPr lang="en-US" sz="2400" dirty="0" err="1">
                <a:solidFill>
                  <a:prstClr val="black"/>
                </a:solidFill>
                <a:latin typeface="Consolas"/>
              </a:rPr>
              <a:t>msgBody</a:t>
            </a:r>
            <a:r>
              <a:rPr lang="en-US" sz="2400" dirty="0">
                <a:solidFill>
                  <a:prstClr val="black"/>
                </a:solidFill>
                <a:latin typeface="Consolas"/>
              </a:rPr>
              <a:t>) </a:t>
            </a:r>
          </a:p>
          <a:p>
            <a:r>
              <a:rPr lang="en-US" sz="2400" dirty="0">
                <a:solidFill>
                  <a:prstClr val="black"/>
                </a:solidFill>
                <a:latin typeface="Consolas"/>
              </a:rPr>
              <a:t>              {</a:t>
            </a:r>
          </a:p>
          <a:p>
            <a:r>
              <a:rPr lang="en-US" sz="2400" dirty="0">
                <a:solidFill>
                  <a:prstClr val="black"/>
                </a:solidFill>
                <a:latin typeface="Consolas"/>
              </a:rPr>
              <a:t>                </a:t>
            </a:r>
            <a:r>
              <a:rPr lang="en-US" sz="2400" b="1" dirty="0" err="1">
                <a:solidFill>
                  <a:prstClr val="black"/>
                </a:solidFill>
                <a:latin typeface="Consolas"/>
              </a:rPr>
              <a:t>MessageId</a:t>
            </a:r>
            <a:r>
              <a:rPr lang="en-US" sz="2400" b="1" dirty="0">
                <a:solidFill>
                  <a:prstClr val="black"/>
                </a:solidFill>
                <a:latin typeface="Consolas"/>
              </a:rPr>
              <a:t> = </a:t>
            </a:r>
            <a:r>
              <a:rPr lang="en-US" sz="2400" b="1" dirty="0" err="1" smtClean="0">
                <a:solidFill>
                  <a:prstClr val="black"/>
                </a:solidFill>
                <a:latin typeface="Consolas"/>
              </a:rPr>
              <a:t>msgId</a:t>
            </a:r>
            <a:endParaRPr lang="en-US" sz="2400" b="1" dirty="0">
              <a:solidFill>
                <a:prstClr val="black"/>
              </a:solidFill>
              <a:latin typeface="Consolas"/>
            </a:endParaRPr>
          </a:p>
          <a:p>
            <a:r>
              <a:rPr lang="en-US" sz="2400" dirty="0" smtClean="0">
                <a:solidFill>
                  <a:prstClr val="black"/>
                </a:solidFill>
                <a:latin typeface="Consolas"/>
              </a:rPr>
              <a:t>		   };</a:t>
            </a:r>
            <a:endParaRPr lang="en-US" sz="2400" dirty="0">
              <a:solidFill>
                <a:prstClr val="black"/>
              </a:solidFill>
              <a:latin typeface="Consolas"/>
            </a:endParaRPr>
          </a:p>
          <a:p>
            <a:endParaRPr lang="en-US" sz="2400" dirty="0">
              <a:solidFill>
                <a:prstClr val="black"/>
              </a:solidFill>
              <a:latin typeface="Consolas"/>
            </a:endParaRPr>
          </a:p>
          <a:p>
            <a:endParaRPr lang="en-US" sz="2400" dirty="0">
              <a:solidFill>
                <a:srgbClr val="232323"/>
              </a:solidFill>
              <a:latin typeface="Consolas" pitchFamily="49" charset="0"/>
              <a:cs typeface="Consolas" pitchFamily="49" charset="0"/>
            </a:endParaRPr>
          </a:p>
          <a:p>
            <a:endParaRPr lang="en-US" sz="2400" dirty="0">
              <a:solidFill>
                <a:srgbClr val="232323"/>
              </a:solidFill>
              <a:latin typeface="Consolas" pitchFamily="49" charset="0"/>
              <a:cs typeface="Consolas" pitchFamily="49" charset="0"/>
            </a:endParaRPr>
          </a:p>
          <a:p>
            <a:endParaRPr lang="en-US" sz="2400" dirty="0">
              <a:solidFill>
                <a:srgbClr val="232323"/>
              </a:solidFill>
              <a:latin typeface="Consolas" pitchFamily="49" charset="0"/>
              <a:cs typeface="Consolas" pitchFamily="49" charset="0"/>
            </a:endParaRPr>
          </a:p>
        </p:txBody>
      </p:sp>
    </p:spTree>
    <p:extLst>
      <p:ext uri="{BB962C8B-B14F-4D97-AF65-F5344CB8AC3E}">
        <p14:creationId xmlns:p14="http://schemas.microsoft.com/office/powerpoint/2010/main" val="95952836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Pricing*</a:t>
            </a:r>
            <a:br>
              <a:rPr lang="en-US" dirty="0" smtClean="0"/>
            </a:br>
            <a:r>
              <a:rPr lang="en-US" sz="2800" dirty="0" smtClean="0"/>
              <a:t>Queues and Topics/Subscriptions</a:t>
            </a:r>
            <a:br>
              <a:rPr lang="en-US" sz="2800" dirty="0" smtClean="0"/>
            </a:br>
            <a:endParaRPr lang="en-US" dirty="0"/>
          </a:p>
        </p:txBody>
      </p:sp>
      <p:sp>
        <p:nvSpPr>
          <p:cNvPr id="3" name="Text Placeholder 2"/>
          <p:cNvSpPr>
            <a:spLocks noGrp="1"/>
          </p:cNvSpPr>
          <p:nvPr>
            <p:ph type="body" sz="quarter" idx="10"/>
          </p:nvPr>
        </p:nvSpPr>
        <p:spPr>
          <a:xfrm>
            <a:off x="519249" y="1679812"/>
            <a:ext cx="11151916" cy="3426300"/>
          </a:xfrm>
        </p:spPr>
        <p:txBody>
          <a:bodyPr/>
          <a:lstStyle/>
          <a:p>
            <a:r>
              <a:rPr lang="en-US" dirty="0" smtClean="0"/>
              <a:t>USD $0.01 per 10,000 message transactions</a:t>
            </a:r>
          </a:p>
          <a:p>
            <a:pPr lvl="1"/>
            <a:r>
              <a:rPr lang="en-US" dirty="0" smtClean="0"/>
              <a:t>Sending a message of up to 64KByte size = 1 </a:t>
            </a:r>
            <a:r>
              <a:rPr lang="en-US" dirty="0" err="1" smtClean="0"/>
              <a:t>tx</a:t>
            </a:r>
            <a:endParaRPr lang="en-US" dirty="0" smtClean="0"/>
          </a:p>
          <a:p>
            <a:pPr lvl="2"/>
            <a:r>
              <a:rPr lang="en-US" dirty="0" smtClean="0"/>
              <a:t>Each further 64KB segment = 1tx</a:t>
            </a:r>
          </a:p>
          <a:p>
            <a:pPr lvl="1"/>
            <a:r>
              <a:rPr lang="en-US" dirty="0" smtClean="0"/>
              <a:t>Receive a message of up to 64KByte in size = 1tx</a:t>
            </a:r>
          </a:p>
          <a:p>
            <a:pPr lvl="2"/>
            <a:r>
              <a:rPr lang="en-US" dirty="0" smtClean="0"/>
              <a:t>Each long-polling operation (60s timeout) even if yielding no message = 1tx</a:t>
            </a:r>
          </a:p>
          <a:p>
            <a:r>
              <a:rPr lang="en-US" dirty="0" smtClean="0"/>
              <a:t>Outbound Windows Azure traffic surcharges (ext. receivers)</a:t>
            </a:r>
          </a:p>
          <a:p>
            <a:pPr lvl="1"/>
            <a:r>
              <a:rPr lang="en-US" dirty="0" smtClean="0"/>
              <a:t>Only affects outbound traffic, does not affect intra-datacenter traffic</a:t>
            </a:r>
          </a:p>
          <a:p>
            <a:pPr lvl="1"/>
            <a:r>
              <a:rPr lang="en-US" dirty="0" smtClean="0"/>
              <a:t>Zone 1: $0.05-$0.12 per </a:t>
            </a:r>
            <a:r>
              <a:rPr lang="en-US" dirty="0" err="1" smtClean="0"/>
              <a:t>GByte</a:t>
            </a:r>
            <a:r>
              <a:rPr lang="en-US" dirty="0" smtClean="0"/>
              <a:t>, Zone 2 (Asia DCs): $0.12-$0.19 per </a:t>
            </a:r>
            <a:r>
              <a:rPr lang="en-US" dirty="0" err="1" smtClean="0"/>
              <a:t>GByte</a:t>
            </a:r>
            <a:endParaRPr lang="en-US" dirty="0"/>
          </a:p>
        </p:txBody>
      </p:sp>
      <p:sp>
        <p:nvSpPr>
          <p:cNvPr id="4" name="TextBox 3"/>
          <p:cNvSpPr txBox="1"/>
          <p:nvPr/>
        </p:nvSpPr>
        <p:spPr>
          <a:xfrm>
            <a:off x="9742483" y="6230136"/>
            <a:ext cx="2449517" cy="627864"/>
          </a:xfrm>
          <a:prstGeom prst="rect">
            <a:avLst/>
          </a:prstGeom>
          <a:noFill/>
        </p:spPr>
        <p:txBody>
          <a:bodyPr wrap="none" lIns="182880" tIns="146304" rIns="182880" bIns="146304" rtlCol="0">
            <a:spAutoFit/>
          </a:bodyPr>
          <a:lstStyle/>
          <a:p>
            <a:pPr>
              <a:lnSpc>
                <a:spcPct val="90000"/>
              </a:lnSpc>
            </a:pPr>
            <a:r>
              <a:rPr lang="en-US" sz="2400" dirty="0" smtClean="0">
                <a:gradFill>
                  <a:gsLst>
                    <a:gs pos="2917">
                      <a:schemeClr val="tx1"/>
                    </a:gs>
                    <a:gs pos="30000">
                      <a:schemeClr val="tx1"/>
                    </a:gs>
                  </a:gsLst>
                  <a:lin ang="5400000" scaled="0"/>
                </a:gradFill>
              </a:rPr>
              <a:t>*February 2013</a:t>
            </a:r>
          </a:p>
        </p:txBody>
      </p:sp>
    </p:spTree>
    <p:extLst>
      <p:ext uri="{BB962C8B-B14F-4D97-AF65-F5344CB8AC3E}">
        <p14:creationId xmlns:p14="http://schemas.microsoft.com/office/powerpoint/2010/main" val="13415694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688" y="1337482"/>
            <a:ext cx="8161451" cy="4094328"/>
          </a:xfrm>
          <a:prstGeom prst="rect">
            <a:avLst/>
          </a:prstGeom>
        </p:spPr>
      </p:pic>
      <p:sp>
        <p:nvSpPr>
          <p:cNvPr id="5" name="TextBox 4"/>
          <p:cNvSpPr txBox="1"/>
          <p:nvPr/>
        </p:nvSpPr>
        <p:spPr>
          <a:xfrm>
            <a:off x="269240" y="5732060"/>
            <a:ext cx="10498844" cy="572464"/>
          </a:xfrm>
          <a:prstGeom prst="rect">
            <a:avLst/>
          </a:prstGeom>
          <a:noFill/>
        </p:spPr>
        <p:txBody>
          <a:bodyPr wrap="square" lIns="182880" tIns="146304" rIns="182880" bIns="146304" rtlCol="0">
            <a:spAutoFit/>
          </a:bodyPr>
          <a:lstStyle/>
          <a:p>
            <a:pPr>
              <a:lnSpc>
                <a:spcPct val="90000"/>
              </a:lnSpc>
            </a:pPr>
            <a:r>
              <a:rPr lang="en-US" sz="2000" dirty="0">
                <a:hlinkClick r:id="rId3"/>
              </a:rPr>
              <a:t>http://www.windowsazure.com/en-us/develop/net/how-to-guides/service-bus-relay/</a:t>
            </a:r>
            <a:endParaRPr lang="en-US"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027966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Notification Hubs</a:t>
            </a:r>
            <a:r>
              <a:rPr lang="en-US" b="1" dirty="0"/>
              <a:t/>
            </a:r>
            <a:br>
              <a:rPr lang="en-US" b="1" dirty="0"/>
            </a:b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717" y="2554435"/>
            <a:ext cx="5128231" cy="29747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4353" y="1021976"/>
            <a:ext cx="2597708" cy="5050715"/>
          </a:xfrm>
          <a:prstGeom prst="rect">
            <a:avLst/>
          </a:prstGeom>
        </p:spPr>
      </p:pic>
    </p:spTree>
    <p:extLst>
      <p:ext uri="{BB962C8B-B14F-4D97-AF65-F5344CB8AC3E}">
        <p14:creationId xmlns:p14="http://schemas.microsoft.com/office/powerpoint/2010/main" val="198970689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7208"/>
            <a:ext cx="12192000" cy="609398"/>
          </a:xfrm>
        </p:spPr>
        <p:txBody>
          <a:bodyPr/>
          <a:lstStyle/>
          <a:p>
            <a:pPr algn="ctr"/>
            <a:r>
              <a:rPr lang="en-US" dirty="0" smtClean="0"/>
              <a:t>Final thoughts…</a:t>
            </a:r>
            <a:endParaRPr lang="en-US" dirty="0"/>
          </a:p>
        </p:txBody>
      </p:sp>
    </p:spTree>
    <p:extLst>
      <p:ext uri="{BB962C8B-B14F-4D97-AF65-F5344CB8AC3E}">
        <p14:creationId xmlns:p14="http://schemas.microsoft.com/office/powerpoint/2010/main" val="269091715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br>
              <a:rPr lang="en-US" dirty="0" smtClean="0"/>
            </a:br>
            <a:r>
              <a:rPr lang="en-US" dirty="0" smtClean="0"/>
              <a:t/>
            </a:r>
            <a:br>
              <a:rPr lang="en-US" dirty="0" smtClean="0"/>
            </a:br>
            <a:r>
              <a:rPr lang="en-US" sz="3600" dirty="0" smtClean="0"/>
              <a:t>Please interview with Data-</a:t>
            </a:r>
            <a:r>
              <a:rPr lang="en-US" sz="3600" dirty="0" err="1" smtClean="0"/>
              <a:t>Tronics</a:t>
            </a:r>
            <a:r>
              <a:rPr lang="en-US" sz="3600" dirty="0" smtClean="0"/>
              <a:t> in the fall!</a:t>
            </a:r>
            <a:br>
              <a:rPr lang="en-US" sz="3600" dirty="0" smtClean="0"/>
            </a:br>
            <a:r>
              <a:rPr lang="en-US" sz="3600" dirty="0" smtClean="0"/>
              <a:t/>
            </a:r>
            <a:br>
              <a:rPr lang="en-US" sz="3600" dirty="0" smtClean="0"/>
            </a:br>
            <a:r>
              <a:rPr lang="en-US" sz="3600" dirty="0" smtClean="0"/>
              <a:t/>
            </a:r>
            <a:br>
              <a:rPr lang="en-US" sz="3600" dirty="0" smtClean="0"/>
            </a:br>
            <a:r>
              <a:rPr lang="en-US" sz="3600" dirty="0" smtClean="0"/>
              <a:t>Code and links:</a:t>
            </a:r>
            <a:r>
              <a:rPr lang="en-US" sz="3600" dirty="0"/>
              <a:t/>
            </a:r>
            <a:br>
              <a:rPr lang="en-US" sz="3600" dirty="0"/>
            </a:br>
            <a:r>
              <a:rPr lang="en-US" sz="3600" dirty="0">
                <a:hlinkClick r:id="rId2"/>
              </a:rPr>
              <a:t>https://github.com/KerryJenkins/Harding</a:t>
            </a:r>
            <a:r>
              <a:rPr lang="en-US" sz="3600" dirty="0" smtClean="0"/>
              <a:t/>
            </a:r>
            <a:br>
              <a:rPr lang="en-US" sz="3600" dirty="0" smtClean="0"/>
            </a:br>
            <a:r>
              <a:rPr lang="en-US" sz="3600" dirty="0"/>
              <a:t/>
            </a:r>
            <a:br>
              <a:rPr lang="en-US" sz="3600" dirty="0"/>
            </a:br>
            <a:r>
              <a:rPr lang="en-US" dirty="0" smtClean="0"/>
              <a:t/>
            </a:r>
            <a:br>
              <a:rPr lang="en-US" dirty="0" smtClean="0"/>
            </a:br>
            <a:endParaRPr lang="en-US" sz="3200" dirty="0"/>
          </a:p>
        </p:txBody>
      </p:sp>
    </p:spTree>
    <p:extLst>
      <p:ext uri="{BB962C8B-B14F-4D97-AF65-F5344CB8AC3E}">
        <p14:creationId xmlns:p14="http://schemas.microsoft.com/office/powerpoint/2010/main" val="30637683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Thank You For Listening!</a:t>
            </a:r>
            <a:endParaRPr lang="en-US" dirty="0">
              <a:solidFill>
                <a:schemeClr val="tx1"/>
              </a:solidFill>
            </a:endParaRPr>
          </a:p>
        </p:txBody>
      </p:sp>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 </a:t>
            </a:r>
            <a:r>
              <a:rPr lang="en-US" sz="700" dirty="0" smtClean="0">
                <a:gradFill>
                  <a:gsLst>
                    <a:gs pos="0">
                      <a:schemeClr val="tx1"/>
                    </a:gs>
                    <a:gs pos="100000">
                      <a:schemeClr val="tx1"/>
                    </a:gs>
                  </a:gsLst>
                  <a:lin ang="5400000" scaled="0"/>
                </a:gradFill>
                <a:latin typeface="Segoe" pitchFamily="34" charset="0"/>
                <a:cs typeface="Arial" charset="0"/>
              </a:rPr>
              <a:t>2012 Microsoft </a:t>
            </a:r>
            <a:r>
              <a:rPr lang="en-US" sz="700" dirty="0">
                <a:gradFill>
                  <a:gsLst>
                    <a:gs pos="0">
                      <a:schemeClr val="tx1"/>
                    </a:gs>
                    <a:gs pos="100000">
                      <a:schemeClr val="tx1"/>
                    </a:gs>
                  </a:gsLst>
                  <a:lin ang="5400000" scaled="0"/>
                </a:gradFill>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pitchFamily="34" charset="0"/>
                <a:cs typeface="Arial" charset="0"/>
              </a:rPr>
              <a:t>MICROSOFT </a:t>
            </a:r>
            <a:r>
              <a:rPr lang="en-US" sz="700" dirty="0">
                <a:gradFill>
                  <a:gsLst>
                    <a:gs pos="0">
                      <a:schemeClr val="tx1"/>
                    </a:gs>
                    <a:gs pos="100000">
                      <a:schemeClr val="tx1"/>
                    </a:gs>
                  </a:gsLst>
                  <a:lin ang="5400000" scaled="0"/>
                </a:gradFill>
                <a:latin typeface="Segoe"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8050392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770" y="1085850"/>
            <a:ext cx="7905918" cy="5151936"/>
          </a:xfrm>
          <a:prstGeom prst="rect">
            <a:avLst/>
          </a:prstGeom>
        </p:spPr>
      </p:pic>
    </p:spTree>
    <p:extLst>
      <p:ext uri="{BB962C8B-B14F-4D97-AF65-F5344CB8AC3E}">
        <p14:creationId xmlns:p14="http://schemas.microsoft.com/office/powerpoint/2010/main" val="25496572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61336"/>
          </a:xfrm>
        </p:spPr>
        <p:txBody>
          <a:bodyPr/>
          <a:lstStyle/>
          <a:p>
            <a:r>
              <a:rPr lang="en-US" dirty="0"/>
              <a:t>Kerry Jenkins (1990)</a:t>
            </a:r>
          </a:p>
          <a:p>
            <a:r>
              <a:rPr lang="en-US" dirty="0"/>
              <a:t>Adrienne Wilson </a:t>
            </a:r>
            <a:r>
              <a:rPr lang="en-US" dirty="0" err="1"/>
              <a:t>Kaminshine</a:t>
            </a:r>
            <a:r>
              <a:rPr lang="en-US" dirty="0"/>
              <a:t> (2000)</a:t>
            </a:r>
          </a:p>
          <a:p>
            <a:r>
              <a:rPr lang="en-US" dirty="0"/>
              <a:t>Krista Anderson Dean (2001)</a:t>
            </a:r>
          </a:p>
          <a:p>
            <a:r>
              <a:rPr lang="en-US" dirty="0"/>
              <a:t>Suzanne </a:t>
            </a:r>
            <a:r>
              <a:rPr lang="en-US" dirty="0" err="1"/>
              <a:t>Jenneman</a:t>
            </a:r>
            <a:r>
              <a:rPr lang="en-US" dirty="0"/>
              <a:t> (2005)</a:t>
            </a:r>
          </a:p>
          <a:p>
            <a:r>
              <a:rPr lang="en-US" dirty="0"/>
              <a:t>Joe Morgan (2007)</a:t>
            </a:r>
          </a:p>
          <a:p>
            <a:r>
              <a:rPr lang="en-US" dirty="0"/>
              <a:t>Drew </a:t>
            </a:r>
            <a:r>
              <a:rPr lang="en-US" dirty="0" err="1"/>
              <a:t>Spickes</a:t>
            </a:r>
            <a:r>
              <a:rPr lang="en-US" dirty="0"/>
              <a:t> (2009)</a:t>
            </a:r>
          </a:p>
          <a:p>
            <a:r>
              <a:rPr lang="en-US" dirty="0"/>
              <a:t>Aaron </a:t>
            </a:r>
            <a:r>
              <a:rPr lang="en-US" dirty="0" err="1"/>
              <a:t>Chism</a:t>
            </a:r>
            <a:r>
              <a:rPr lang="en-US" dirty="0"/>
              <a:t> (2009)</a:t>
            </a:r>
          </a:p>
          <a:p>
            <a:r>
              <a:rPr lang="en-US" dirty="0"/>
              <a:t>Logan </a:t>
            </a:r>
            <a:r>
              <a:rPr lang="en-US" dirty="0" err="1"/>
              <a:t>Mclain</a:t>
            </a:r>
            <a:r>
              <a:rPr lang="en-US" dirty="0"/>
              <a:t> (2010)</a:t>
            </a:r>
          </a:p>
          <a:p>
            <a:r>
              <a:rPr lang="en-US" dirty="0"/>
              <a:t>Ben </a:t>
            </a:r>
            <a:r>
              <a:rPr lang="en-US" dirty="0" err="1"/>
              <a:t>Pschierl</a:t>
            </a:r>
            <a:r>
              <a:rPr lang="en-US" dirty="0"/>
              <a:t> (2011)</a:t>
            </a:r>
          </a:p>
        </p:txBody>
      </p:sp>
      <p:sp>
        <p:nvSpPr>
          <p:cNvPr id="3" name="Title 2"/>
          <p:cNvSpPr>
            <a:spLocks noGrp="1"/>
          </p:cNvSpPr>
          <p:nvPr>
            <p:ph type="title"/>
          </p:nvPr>
        </p:nvSpPr>
        <p:spPr/>
        <p:txBody>
          <a:bodyPr/>
          <a:lstStyle/>
          <a:p>
            <a:r>
              <a:rPr lang="en-US" smtClean="0"/>
              <a:t>Harding </a:t>
            </a:r>
            <a:r>
              <a:rPr lang="en-US" smtClean="0"/>
              <a:t>graduates </a:t>
            </a:r>
            <a:r>
              <a:rPr lang="en-US" dirty="0" smtClean="0"/>
              <a:t>at DTC</a:t>
            </a:r>
            <a:endParaRPr lang="en-US" dirty="0"/>
          </a:p>
        </p:txBody>
      </p:sp>
    </p:spTree>
    <p:extLst>
      <p:ext uri="{BB962C8B-B14F-4D97-AF65-F5344CB8AC3E}">
        <p14:creationId xmlns:p14="http://schemas.microsoft.com/office/powerpoint/2010/main" val="174598845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69239" y="4346090"/>
            <a:ext cx="8933755" cy="2041844"/>
          </a:xfrm>
        </p:spPr>
        <p:txBody>
          <a:bodyPr>
            <a:normAutofit lnSpcReduction="10000"/>
          </a:bodyPr>
          <a:lstStyle/>
          <a:p>
            <a:endParaRPr lang="en-US" dirty="0">
              <a:solidFill>
                <a:schemeClr val="bg1"/>
              </a:solidFill>
            </a:endParaRPr>
          </a:p>
          <a:p>
            <a:r>
              <a:rPr lang="en-US" b="1" dirty="0" smtClean="0">
                <a:solidFill>
                  <a:schemeClr val="bg1"/>
                </a:solidFill>
              </a:rPr>
              <a:t>Kerry Jenkins </a:t>
            </a:r>
          </a:p>
          <a:p>
            <a:r>
              <a:rPr lang="en-US" b="1" dirty="0" smtClean="0">
                <a:solidFill>
                  <a:schemeClr val="bg1"/>
                </a:solidFill>
              </a:rPr>
              <a:t>Application Architect</a:t>
            </a:r>
          </a:p>
          <a:p>
            <a:r>
              <a:rPr lang="en-US" b="1" dirty="0" smtClean="0">
                <a:solidFill>
                  <a:schemeClr val="bg1"/>
                </a:solidFill>
              </a:rPr>
              <a:t>Data-</a:t>
            </a:r>
            <a:r>
              <a:rPr lang="en-US" b="1" dirty="0" err="1" smtClean="0">
                <a:solidFill>
                  <a:schemeClr val="bg1"/>
                </a:solidFill>
              </a:rPr>
              <a:t>Tronics</a:t>
            </a:r>
            <a:r>
              <a:rPr lang="en-US" b="1" dirty="0" smtClean="0">
                <a:solidFill>
                  <a:schemeClr val="bg1"/>
                </a:solidFill>
              </a:rPr>
              <a:t> Corp.  </a:t>
            </a:r>
          </a:p>
          <a:p>
            <a:endParaRPr lang="en-US" b="1"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Windows Azure Service Bus </a:t>
            </a:r>
            <a:endParaRPr lang="en-US" dirty="0">
              <a:solidFill>
                <a:schemeClr val="bg1"/>
              </a:solidFill>
            </a:endParaRPr>
          </a:p>
        </p:txBody>
      </p:sp>
      <p:sp>
        <p:nvSpPr>
          <p:cNvPr id="6" name="TextBox 5"/>
          <p:cNvSpPr txBox="1"/>
          <p:nvPr/>
        </p:nvSpPr>
        <p:spPr>
          <a:xfrm>
            <a:off x="10129849" y="5167873"/>
            <a:ext cx="1947135" cy="1333948"/>
          </a:xfrm>
          <a:prstGeom prst="rect">
            <a:avLst/>
          </a:prstGeom>
          <a:solidFill>
            <a:srgbClr val="00ACEE"/>
          </a:solidFill>
        </p:spPr>
        <p:txBody>
          <a:bodyPr wrap="square" lIns="182880" tIns="146304" rIns="182880" bIns="146304" rtlCol="0">
            <a:spAutoFit/>
          </a:bodyPr>
          <a:lstStyle/>
          <a:p>
            <a:pPr>
              <a:lnSpc>
                <a:spcPct val="90000"/>
              </a:lnSpc>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0292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252902"/>
          </a:xfrm>
        </p:spPr>
        <p:txBody>
          <a:bodyPr/>
          <a:lstStyle/>
          <a:p>
            <a:r>
              <a:rPr lang="en-US" b="1" dirty="0" smtClean="0"/>
              <a:t>Queues</a:t>
            </a:r>
          </a:p>
          <a:p>
            <a:r>
              <a:rPr lang="en-US" b="1" dirty="0" smtClean="0"/>
              <a:t>Topics / Subscriptions</a:t>
            </a:r>
          </a:p>
          <a:p>
            <a:r>
              <a:rPr lang="en-US" b="1" dirty="0" smtClean="0"/>
              <a:t>Relay </a:t>
            </a:r>
            <a:endParaRPr lang="en-US" b="1" dirty="0" smtClean="0"/>
          </a:p>
          <a:p>
            <a:r>
              <a:rPr lang="en-US" b="1" dirty="0" smtClean="0"/>
              <a:t>Notification Hubs</a:t>
            </a:r>
          </a:p>
        </p:txBody>
      </p:sp>
      <p:sp>
        <p:nvSpPr>
          <p:cNvPr id="3" name="Title 2"/>
          <p:cNvSpPr>
            <a:spLocks noGrp="1"/>
          </p:cNvSpPr>
          <p:nvPr>
            <p:ph type="title"/>
          </p:nvPr>
        </p:nvSpPr>
        <p:spPr/>
        <p:txBody>
          <a:bodyPr/>
          <a:lstStyle/>
          <a:p>
            <a:r>
              <a:rPr lang="en-US" dirty="0"/>
              <a:t>What is Windows Azure Service Bus?</a:t>
            </a:r>
          </a:p>
        </p:txBody>
      </p:sp>
    </p:spTree>
    <p:extLst>
      <p:ext uri="{BB962C8B-B14F-4D97-AF65-F5344CB8AC3E}">
        <p14:creationId xmlns:p14="http://schemas.microsoft.com/office/powerpoint/2010/main" val="310231547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thanks to Clemens Vasters</a:t>
            </a:r>
            <a:endParaRPr lang="en-US" dirty="0"/>
          </a:p>
        </p:txBody>
      </p:sp>
      <p:sp>
        <p:nvSpPr>
          <p:cNvPr id="4" name="TextBox 3"/>
          <p:cNvSpPr txBox="1"/>
          <p:nvPr/>
        </p:nvSpPr>
        <p:spPr>
          <a:xfrm>
            <a:off x="491319" y="4531056"/>
            <a:ext cx="11013744" cy="2142125"/>
          </a:xfrm>
          <a:prstGeom prst="rect">
            <a:avLst/>
          </a:prstGeom>
          <a:noFill/>
        </p:spPr>
        <p:txBody>
          <a:bodyPr wrap="square" lIns="182880" tIns="146304" rIns="182880" bIns="146304" rtlCol="0">
            <a:spAutoFit/>
          </a:bodyPr>
          <a:lstStyle/>
          <a:p>
            <a:r>
              <a:rPr lang="en-US" sz="2400" dirty="0" smtClean="0"/>
              <a:t>Clemens </a:t>
            </a:r>
            <a:r>
              <a:rPr lang="en-US" sz="2400" dirty="0"/>
              <a:t>Vasters </a:t>
            </a:r>
            <a:r>
              <a:rPr lang="en-US" sz="2400" dirty="0" smtClean="0"/>
              <a:t>(</a:t>
            </a:r>
            <a:r>
              <a:rPr lang="en-US" sz="2400" dirty="0"/>
              <a:t>Technical Lead in Microsoft's PM team for the </a:t>
            </a:r>
            <a:r>
              <a:rPr lang="en-US" sz="2400" dirty="0" smtClean="0"/>
              <a:t>Windows </a:t>
            </a:r>
            <a:r>
              <a:rPr lang="en-US" sz="2400" dirty="0"/>
              <a:t>Azure Service </a:t>
            </a:r>
            <a:r>
              <a:rPr lang="en-US" sz="2400" dirty="0" smtClean="0"/>
              <a:t>Bus) provided </a:t>
            </a:r>
            <a:r>
              <a:rPr lang="en-US" sz="2400" dirty="0"/>
              <a:t>much of the graphics and content used in this </a:t>
            </a:r>
            <a:r>
              <a:rPr lang="en-US" sz="2400" dirty="0" smtClean="0"/>
              <a:t>presentation	</a:t>
            </a:r>
            <a:endParaRPr lang="en-US" sz="2400" dirty="0"/>
          </a:p>
          <a:p>
            <a:r>
              <a:rPr lang="en-US" sz="2400" dirty="0">
                <a:hlinkClick r:id="rId2"/>
              </a:rPr>
              <a:t>http://</a:t>
            </a:r>
            <a:r>
              <a:rPr lang="en-US" sz="2400" dirty="0" smtClean="0">
                <a:hlinkClick r:id="rId2"/>
              </a:rPr>
              <a:t>channel9.msdn.com/Blogs/Subscribe</a:t>
            </a:r>
            <a:endParaRPr lang="en-US" sz="2400" dirty="0" smtClean="0"/>
          </a:p>
          <a:p>
            <a:r>
              <a:rPr lang="en-US" sz="2400" dirty="0" smtClean="0"/>
              <a:t>@</a:t>
            </a:r>
            <a:r>
              <a:rPr lang="en-US" sz="2400" dirty="0" err="1" smtClean="0"/>
              <a:t>clemensv</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262" y="1396110"/>
            <a:ext cx="1991648" cy="2987472"/>
          </a:xfrm>
          <a:prstGeom prst="rect">
            <a:avLst/>
          </a:prstGeom>
        </p:spPr>
      </p:pic>
    </p:spTree>
    <p:extLst>
      <p:ext uri="{BB962C8B-B14F-4D97-AF65-F5344CB8AC3E}">
        <p14:creationId xmlns:p14="http://schemas.microsoft.com/office/powerpoint/2010/main" val="42924795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Model Options</a:t>
            </a:r>
            <a:endParaRPr lang="en-US" dirty="0"/>
          </a:p>
        </p:txBody>
      </p:sp>
      <p:sp>
        <p:nvSpPr>
          <p:cNvPr id="8" name="Rectangle 7"/>
          <p:cNvSpPr/>
          <p:nvPr/>
        </p:nvSpPr>
        <p:spPr>
          <a:xfrm>
            <a:off x="444670" y="1592727"/>
            <a:ext cx="11391100" cy="485775"/>
          </a:xfrm>
          <a:prstGeom prst="rect">
            <a:avLst/>
          </a:prstGeom>
        </p:spPr>
        <p:style>
          <a:lnRef idx="1">
            <a:schemeClr val="accent1"/>
          </a:lnRef>
          <a:fillRef idx="3">
            <a:schemeClr val="accent1"/>
          </a:fillRef>
          <a:effectRef idx="2">
            <a:schemeClr val="accent1"/>
          </a:effectRef>
          <a:fontRef idx="minor">
            <a:schemeClr val="lt1"/>
          </a:fontRef>
        </p:style>
        <p:txBody>
          <a:bodyPr lIns="91419" tIns="45710" rIns="91419" bIns="45710" rtlCol="0" anchor="ctr"/>
          <a:lstStyle/>
          <a:p>
            <a:pPr algn="ctr" defTabSz="1218652"/>
            <a:r>
              <a:rPr lang="en-US" sz="2400" dirty="0">
                <a:solidFill>
                  <a:prstClr val="white"/>
                </a:solidFill>
                <a:latin typeface="Segoe UI Light" pitchFamily="34" charset="0"/>
              </a:rPr>
              <a:t>Apps</a:t>
            </a:r>
          </a:p>
        </p:txBody>
      </p:sp>
      <p:sp>
        <p:nvSpPr>
          <p:cNvPr id="4" name="Rectangle 3"/>
          <p:cNvSpPr/>
          <p:nvPr/>
        </p:nvSpPr>
        <p:spPr>
          <a:xfrm>
            <a:off x="444675" y="3205676"/>
            <a:ext cx="2799108" cy="572435"/>
          </a:xfrm>
          <a:prstGeom prst="rect">
            <a:avLst/>
          </a:prstGeom>
        </p:spPr>
        <p:style>
          <a:lnRef idx="1">
            <a:schemeClr val="accent5"/>
          </a:lnRef>
          <a:fillRef idx="3">
            <a:schemeClr val="accent5"/>
          </a:fillRef>
          <a:effectRef idx="2">
            <a:schemeClr val="accent5"/>
          </a:effectRef>
          <a:fontRef idx="minor">
            <a:schemeClr val="lt1"/>
          </a:fontRef>
        </p:style>
        <p:txBody>
          <a:bodyPr lIns="91419" tIns="45710" rIns="91419" bIns="45710" rtlCol="0" anchor="ctr"/>
          <a:lstStyle/>
          <a:p>
            <a:pPr algn="ctr" defTabSz="1218652"/>
            <a:r>
              <a:rPr lang="en-US" sz="1600" dirty="0" err="1">
                <a:solidFill>
                  <a:prstClr val="white"/>
                </a:solidFill>
                <a:latin typeface="Segoe UI Light" pitchFamily="34" charset="0"/>
              </a:rPr>
              <a:t>NetMessagingBinding</a:t>
            </a:r>
            <a:endParaRPr lang="en-US" sz="1600" dirty="0">
              <a:solidFill>
                <a:prstClr val="white"/>
              </a:solidFill>
              <a:latin typeface="Segoe UI Light" pitchFamily="34" charset="0"/>
            </a:endParaRPr>
          </a:p>
        </p:txBody>
      </p:sp>
      <p:sp>
        <p:nvSpPr>
          <p:cNvPr id="9" name="L-Shape 8"/>
          <p:cNvSpPr/>
          <p:nvPr/>
        </p:nvSpPr>
        <p:spPr>
          <a:xfrm flipH="1">
            <a:off x="444670" y="2573261"/>
            <a:ext cx="4931167" cy="1852476"/>
          </a:xfrm>
          <a:prstGeom prst="corner">
            <a:avLst>
              <a:gd name="adj1" fmla="val 29702"/>
              <a:gd name="adj2" fmla="val 111342"/>
            </a:avLst>
          </a:prstGeom>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prstClr val="white"/>
                </a:solidFill>
                <a:latin typeface="Segoe UI Light" pitchFamily="34" charset="0"/>
              </a:rPr>
              <a:t>.NET Service Bus Messaging </a:t>
            </a:r>
            <a:r>
              <a:rPr lang="en-US" sz="1600" dirty="0">
                <a:solidFill>
                  <a:prstClr val="white"/>
                </a:solidFill>
                <a:latin typeface="Segoe UI Light" pitchFamily="34" charset="0"/>
              </a:rPr>
              <a:t>API</a:t>
            </a:r>
          </a:p>
        </p:txBody>
      </p:sp>
      <p:sp>
        <p:nvSpPr>
          <p:cNvPr id="10" name="Rectangle 9"/>
          <p:cNvSpPr/>
          <p:nvPr/>
        </p:nvSpPr>
        <p:spPr>
          <a:xfrm>
            <a:off x="444673" y="2573260"/>
            <a:ext cx="2799110" cy="546718"/>
          </a:xfrm>
          <a:prstGeom prst="rect">
            <a:avLst/>
          </a:prstGeom>
        </p:spPr>
        <p:style>
          <a:lnRef idx="1">
            <a:schemeClr val="accent5"/>
          </a:lnRef>
          <a:fillRef idx="2">
            <a:schemeClr val="accent5"/>
          </a:fillRef>
          <a:effectRef idx="1">
            <a:schemeClr val="accent5"/>
          </a:effectRef>
          <a:fontRef idx="minor">
            <a:schemeClr val="dk1"/>
          </a:fontRef>
        </p:style>
        <p:txBody>
          <a:bodyPr lIns="91419" tIns="45710" rIns="91419" bIns="45710" rtlCol="0" anchor="ctr"/>
          <a:lstStyle/>
          <a:p>
            <a:pPr algn="ctr" defTabSz="1218652"/>
            <a:r>
              <a:rPr lang="en-US" sz="1600" dirty="0" smtClean="0">
                <a:solidFill>
                  <a:prstClr val="black"/>
                </a:solidFill>
                <a:latin typeface="Segoe UI Light" pitchFamily="34" charset="0"/>
              </a:rPr>
              <a:t>.NET WCF </a:t>
            </a:r>
            <a:r>
              <a:rPr lang="en-US" sz="1600" dirty="0">
                <a:solidFill>
                  <a:prstClr val="black"/>
                </a:solidFill>
                <a:latin typeface="Segoe UI Light" pitchFamily="34" charset="0"/>
              </a:rPr>
              <a:t>Service Model</a:t>
            </a:r>
          </a:p>
        </p:txBody>
      </p:sp>
      <p:sp>
        <p:nvSpPr>
          <p:cNvPr id="23" name="Rectangle 22"/>
          <p:cNvSpPr/>
          <p:nvPr/>
        </p:nvSpPr>
        <p:spPr>
          <a:xfrm>
            <a:off x="444675" y="4519921"/>
            <a:ext cx="2545479" cy="572435"/>
          </a:xfrm>
          <a:prstGeom prst="rect">
            <a:avLst/>
          </a:prstGeom>
        </p:spPr>
        <p:style>
          <a:lnRef idx="1">
            <a:schemeClr val="accent4"/>
          </a:lnRef>
          <a:fillRef idx="3">
            <a:schemeClr val="accent4"/>
          </a:fillRef>
          <a:effectRef idx="2">
            <a:schemeClr val="accent4"/>
          </a:effectRef>
          <a:fontRef idx="minor">
            <a:schemeClr val="lt1"/>
          </a:fontRef>
        </p:style>
        <p:txBody>
          <a:bodyPr lIns="91419" tIns="45710" rIns="91419" bIns="45710" rtlCol="0" anchor="ctr"/>
          <a:lstStyle/>
          <a:p>
            <a:pPr algn="ctr" defTabSz="1218652"/>
            <a:r>
              <a:rPr lang="en-US" sz="1600" dirty="0" smtClean="0">
                <a:solidFill>
                  <a:schemeClr val="tx1">
                    <a:lumMod val="85000"/>
                    <a:lumOff val="15000"/>
                  </a:schemeClr>
                </a:solidFill>
                <a:latin typeface="Segoe UI Light" pitchFamily="34" charset="0"/>
              </a:rPr>
              <a:t>SB Messaging Protocol</a:t>
            </a:r>
            <a:br>
              <a:rPr lang="en-US" sz="1600" dirty="0" smtClean="0">
                <a:solidFill>
                  <a:schemeClr val="tx1">
                    <a:lumMod val="85000"/>
                    <a:lumOff val="15000"/>
                  </a:schemeClr>
                </a:solidFill>
                <a:latin typeface="Segoe UI Light" pitchFamily="34" charset="0"/>
              </a:rPr>
            </a:br>
            <a:r>
              <a:rPr lang="en-US" sz="1600" dirty="0" smtClean="0">
                <a:solidFill>
                  <a:schemeClr val="tx1">
                    <a:lumMod val="85000"/>
                    <a:lumOff val="15000"/>
                  </a:schemeClr>
                </a:solidFill>
                <a:latin typeface="Segoe UI Light" pitchFamily="34" charset="0"/>
              </a:rPr>
              <a:t>(</a:t>
            </a:r>
            <a:r>
              <a:rPr lang="en-US" sz="1600" dirty="0" err="1" smtClean="0">
                <a:solidFill>
                  <a:schemeClr val="tx1">
                    <a:lumMod val="85000"/>
                    <a:lumOff val="15000"/>
                  </a:schemeClr>
                </a:solidFill>
                <a:latin typeface="Segoe UI Light" pitchFamily="34" charset="0"/>
              </a:rPr>
              <a:t>net.tcp</a:t>
            </a:r>
            <a:r>
              <a:rPr lang="en-US" sz="1600" dirty="0" smtClean="0">
                <a:solidFill>
                  <a:schemeClr val="tx1">
                    <a:lumMod val="85000"/>
                    <a:lumOff val="15000"/>
                  </a:schemeClr>
                </a:solidFill>
                <a:latin typeface="Segoe UI Light" pitchFamily="34" charset="0"/>
              </a:rPr>
              <a:t>, proprietary) </a:t>
            </a:r>
            <a:endParaRPr lang="en-US" sz="1600" dirty="0">
              <a:solidFill>
                <a:schemeClr val="tx1">
                  <a:lumMod val="85000"/>
                  <a:lumOff val="15000"/>
                </a:schemeClr>
              </a:solidFill>
              <a:latin typeface="Segoe UI Light" pitchFamily="34" charset="0"/>
            </a:endParaRPr>
          </a:p>
        </p:txBody>
      </p:sp>
      <p:sp>
        <p:nvSpPr>
          <p:cNvPr id="24" name="Rectangle 23"/>
          <p:cNvSpPr/>
          <p:nvPr/>
        </p:nvSpPr>
        <p:spPr>
          <a:xfrm>
            <a:off x="3061894" y="4519921"/>
            <a:ext cx="5164639" cy="572435"/>
          </a:xfrm>
          <a:prstGeom prst="rect">
            <a:avLst/>
          </a:prstGeom>
        </p:spPr>
        <p:style>
          <a:lnRef idx="1">
            <a:schemeClr val="accent4"/>
          </a:lnRef>
          <a:fillRef idx="3">
            <a:schemeClr val="accent4"/>
          </a:fillRef>
          <a:effectRef idx="2">
            <a:schemeClr val="accent4"/>
          </a:effectRef>
          <a:fontRef idx="minor">
            <a:schemeClr val="lt1"/>
          </a:fontRef>
        </p:style>
        <p:txBody>
          <a:bodyPr lIns="91419" tIns="45710" rIns="91419" bIns="45710" rtlCol="0" anchor="ctr"/>
          <a:lstStyle/>
          <a:p>
            <a:pPr algn="ctr" defTabSz="1218652"/>
            <a:r>
              <a:rPr lang="en-US" sz="1600" dirty="0" smtClean="0">
                <a:solidFill>
                  <a:schemeClr val="tx1">
                    <a:lumMod val="85000"/>
                    <a:lumOff val="15000"/>
                  </a:schemeClr>
                </a:solidFill>
                <a:latin typeface="Segoe UI Light" pitchFamily="34" charset="0"/>
              </a:rPr>
              <a:t>AMQP 1.0</a:t>
            </a:r>
            <a:endParaRPr lang="en-US" sz="1600" dirty="0">
              <a:solidFill>
                <a:schemeClr val="tx1">
                  <a:lumMod val="85000"/>
                  <a:lumOff val="15000"/>
                </a:schemeClr>
              </a:solidFill>
              <a:latin typeface="Segoe UI Light" pitchFamily="34" charset="0"/>
            </a:endParaRPr>
          </a:p>
        </p:txBody>
      </p:sp>
      <p:sp>
        <p:nvSpPr>
          <p:cNvPr id="13" name="Rectangle 12"/>
          <p:cNvSpPr/>
          <p:nvPr/>
        </p:nvSpPr>
        <p:spPr>
          <a:xfrm>
            <a:off x="444670" y="5353338"/>
            <a:ext cx="11391100" cy="485775"/>
          </a:xfrm>
          <a:prstGeom prst="rect">
            <a:avLst/>
          </a:prstGeom>
        </p:spPr>
        <p:style>
          <a:lnRef idx="1">
            <a:schemeClr val="accent2"/>
          </a:lnRef>
          <a:fillRef idx="3">
            <a:schemeClr val="accent2"/>
          </a:fillRef>
          <a:effectRef idx="2">
            <a:schemeClr val="accent2"/>
          </a:effectRef>
          <a:fontRef idx="minor">
            <a:schemeClr val="lt1"/>
          </a:fontRef>
        </p:style>
        <p:txBody>
          <a:bodyPr lIns="91419" tIns="45710" rIns="91419" bIns="45710" rtlCol="0" anchor="ctr"/>
          <a:lstStyle/>
          <a:p>
            <a:pPr algn="ctr" defTabSz="1218652"/>
            <a:r>
              <a:rPr lang="en-US" sz="2400" dirty="0">
                <a:solidFill>
                  <a:prstClr val="white"/>
                </a:solidFill>
                <a:latin typeface="Segoe UI Light" pitchFamily="34" charset="0"/>
              </a:rPr>
              <a:t>Service Bus</a:t>
            </a:r>
          </a:p>
        </p:txBody>
      </p:sp>
      <p:sp>
        <p:nvSpPr>
          <p:cNvPr id="5" name="Rectangle 4"/>
          <p:cNvSpPr/>
          <p:nvPr/>
        </p:nvSpPr>
        <p:spPr bwMode="auto">
          <a:xfrm>
            <a:off x="5459701" y="2573259"/>
            <a:ext cx="1269647" cy="1847311"/>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prstClr val="white"/>
                </a:solidFill>
                <a:latin typeface="Segoe UI Light" pitchFamily="34" charset="0"/>
              </a:rPr>
              <a:t>C/C++</a:t>
            </a:r>
            <a:br>
              <a:rPr lang="en-US" sz="1600" dirty="0" smtClean="0">
                <a:solidFill>
                  <a:prstClr val="white"/>
                </a:solidFill>
                <a:latin typeface="Segoe UI Light" pitchFamily="34" charset="0"/>
              </a:rPr>
            </a:br>
            <a:r>
              <a:rPr lang="en-US" sz="1200" dirty="0" smtClean="0">
                <a:solidFill>
                  <a:prstClr val="white"/>
                </a:solidFill>
                <a:latin typeface="Segoe UI Light" pitchFamily="34" charset="0"/>
              </a:rPr>
              <a:t>(</a:t>
            </a:r>
            <a:r>
              <a:rPr lang="en-US" sz="1200" dirty="0" err="1" smtClean="0">
                <a:solidFill>
                  <a:prstClr val="white"/>
                </a:solidFill>
                <a:latin typeface="Segoe UI Light" pitchFamily="34" charset="0"/>
              </a:rPr>
              <a:t>incl</a:t>
            </a:r>
            <a:r>
              <a:rPr lang="en-US" sz="1200" dirty="0" smtClean="0">
                <a:solidFill>
                  <a:prstClr val="white"/>
                </a:solidFill>
                <a:latin typeface="Segoe UI Light" pitchFamily="34" charset="0"/>
              </a:rPr>
              <a:t> Embedded)</a:t>
            </a:r>
            <a:endParaRPr lang="en-US" sz="1600" dirty="0">
              <a:solidFill>
                <a:prstClr val="white"/>
              </a:solidFill>
              <a:latin typeface="Segoe UI Light" pitchFamily="34" charset="0"/>
            </a:endParaRPr>
          </a:p>
          <a:p>
            <a:pPr algn="ctr" defTabSz="1218652"/>
            <a:endParaRPr lang="en-US" sz="1600" dirty="0" smtClean="0">
              <a:solidFill>
                <a:prstClr val="white"/>
              </a:solidFill>
              <a:latin typeface="Segoe UI Light" pitchFamily="34" charset="0"/>
            </a:endParaRPr>
          </a:p>
          <a:p>
            <a:pPr algn="ctr" defTabSz="1218652"/>
            <a:r>
              <a:rPr lang="en-US" sz="1600" dirty="0" smtClean="0">
                <a:solidFill>
                  <a:prstClr val="white"/>
                </a:solidFill>
                <a:latin typeface="Segoe UI Light" pitchFamily="34" charset="0"/>
              </a:rPr>
              <a:t>Apache </a:t>
            </a:r>
            <a:r>
              <a:rPr lang="en-US" sz="1600" dirty="0">
                <a:solidFill>
                  <a:prstClr val="white"/>
                </a:solidFill>
                <a:latin typeface="Segoe UI Light" pitchFamily="34" charset="0"/>
              </a:rPr>
              <a:t>Proton-C</a:t>
            </a:r>
          </a:p>
        </p:txBody>
      </p:sp>
      <p:cxnSp>
        <p:nvCxnSpPr>
          <p:cNvPr id="14" name="Straight Connector 13"/>
          <p:cNvCxnSpPr/>
          <p:nvPr/>
        </p:nvCxnSpPr>
        <p:spPr>
          <a:xfrm flipH="1">
            <a:off x="5419655" y="2162523"/>
            <a:ext cx="1227" cy="22759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332049" y="2067081"/>
            <a:ext cx="1156407" cy="517065"/>
          </a:xfrm>
          <a:prstGeom prst="rect">
            <a:avLst/>
          </a:prstGeom>
          <a:noFill/>
        </p:spPr>
        <p:txBody>
          <a:bodyPr wrap="none" lIns="182880" tIns="146304" rIns="182880" bIns="146304" rtlCol="0">
            <a:spAutoFit/>
          </a:bodyPr>
          <a:lstStyle/>
          <a:p>
            <a:pPr>
              <a:lnSpc>
                <a:spcPct val="90000"/>
              </a:lnSpc>
            </a:pPr>
            <a:r>
              <a:rPr lang="en-US" sz="1600" dirty="0" smtClean="0">
                <a:gradFill>
                  <a:gsLst>
                    <a:gs pos="2917">
                      <a:schemeClr val="tx1"/>
                    </a:gs>
                    <a:gs pos="30000">
                      <a:schemeClr val="tx1"/>
                    </a:gs>
                  </a:gsLst>
                  <a:lin ang="5400000" scaled="0"/>
                </a:gradFill>
                <a:latin typeface="+mj-lt"/>
              </a:rPr>
              <a:t>Windows</a:t>
            </a:r>
          </a:p>
        </p:txBody>
      </p:sp>
      <p:cxnSp>
        <p:nvCxnSpPr>
          <p:cNvPr id="34" name="Straight Arrow Connector 33"/>
          <p:cNvCxnSpPr>
            <a:stCxn id="32" idx="3"/>
          </p:cNvCxnSpPr>
          <p:nvPr/>
        </p:nvCxnSpPr>
        <p:spPr>
          <a:xfrm>
            <a:off x="3488456" y="2325614"/>
            <a:ext cx="1887376" cy="41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1"/>
          </p:cNvCxnSpPr>
          <p:nvPr/>
        </p:nvCxnSpPr>
        <p:spPr>
          <a:xfrm flipH="1" flipV="1">
            <a:off x="444670" y="2321957"/>
            <a:ext cx="1887379" cy="36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17744" y="2069552"/>
            <a:ext cx="1194879" cy="517065"/>
          </a:xfrm>
          <a:prstGeom prst="rect">
            <a:avLst/>
          </a:prstGeom>
          <a:noFill/>
        </p:spPr>
        <p:txBody>
          <a:bodyPr wrap="none" lIns="182880" tIns="146304" rIns="182880" bIns="146304" rtlCol="0">
            <a:spAutoFit/>
          </a:bodyPr>
          <a:lstStyle/>
          <a:p>
            <a:pPr>
              <a:lnSpc>
                <a:spcPct val="90000"/>
              </a:lnSpc>
            </a:pPr>
            <a:r>
              <a:rPr lang="en-US" sz="1600" dirty="0" smtClean="0">
                <a:gradFill>
                  <a:gsLst>
                    <a:gs pos="2917">
                      <a:schemeClr val="tx1"/>
                    </a:gs>
                    <a:gs pos="30000">
                      <a:schemeClr val="tx1"/>
                    </a:gs>
                  </a:gsLst>
                  <a:lin ang="5400000" scaled="0"/>
                </a:gradFill>
                <a:latin typeface="+mj-lt"/>
              </a:rPr>
              <a:t>Whatever</a:t>
            </a:r>
          </a:p>
        </p:txBody>
      </p:sp>
      <p:cxnSp>
        <p:nvCxnSpPr>
          <p:cNvPr id="44" name="Straight Arrow Connector 43"/>
          <p:cNvCxnSpPr/>
          <p:nvPr/>
        </p:nvCxnSpPr>
        <p:spPr>
          <a:xfrm flipV="1">
            <a:off x="9499277" y="2321957"/>
            <a:ext cx="2336493" cy="162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3" idx="1"/>
          </p:cNvCxnSpPr>
          <p:nvPr/>
        </p:nvCxnSpPr>
        <p:spPr>
          <a:xfrm flipH="1">
            <a:off x="5459701" y="2328085"/>
            <a:ext cx="2858043" cy="16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317743" y="4519920"/>
            <a:ext cx="3518027" cy="572435"/>
          </a:xfrm>
          <a:prstGeom prst="rect">
            <a:avLst/>
          </a:prstGeom>
        </p:spPr>
        <p:style>
          <a:lnRef idx="1">
            <a:schemeClr val="accent4"/>
          </a:lnRef>
          <a:fillRef idx="3">
            <a:schemeClr val="accent4"/>
          </a:fillRef>
          <a:effectRef idx="2">
            <a:schemeClr val="accent4"/>
          </a:effectRef>
          <a:fontRef idx="minor">
            <a:schemeClr val="lt1"/>
          </a:fontRef>
        </p:style>
        <p:txBody>
          <a:bodyPr lIns="91419" tIns="45710" rIns="91419" bIns="45710" rtlCol="0" anchor="ctr"/>
          <a:lstStyle/>
          <a:p>
            <a:pPr algn="ctr" defTabSz="1218652"/>
            <a:r>
              <a:rPr lang="en-US" sz="1600" dirty="0" smtClean="0">
                <a:solidFill>
                  <a:schemeClr val="tx1">
                    <a:lumMod val="85000"/>
                    <a:lumOff val="15000"/>
                  </a:schemeClr>
                </a:solidFill>
                <a:latin typeface="Segoe UI Light" pitchFamily="34" charset="0"/>
              </a:rPr>
              <a:t>HTTP(S)</a:t>
            </a:r>
            <a:endParaRPr lang="en-US" sz="1600" dirty="0">
              <a:solidFill>
                <a:schemeClr val="tx1">
                  <a:lumMod val="85000"/>
                  <a:lumOff val="15000"/>
                </a:schemeClr>
              </a:solidFill>
              <a:latin typeface="Segoe UI Light" pitchFamily="34" charset="0"/>
            </a:endParaRPr>
          </a:p>
        </p:txBody>
      </p:sp>
      <p:sp>
        <p:nvSpPr>
          <p:cNvPr id="48" name="Rectangle 47"/>
          <p:cNvSpPr/>
          <p:nvPr/>
        </p:nvSpPr>
        <p:spPr bwMode="auto">
          <a:xfrm>
            <a:off x="9214086" y="2575843"/>
            <a:ext cx="829000" cy="1847311"/>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schemeClr val="tx1">
                    <a:lumMod val="75000"/>
                    <a:lumOff val="25000"/>
                  </a:schemeClr>
                </a:solidFill>
                <a:latin typeface="Segoe UI Light" pitchFamily="34" charset="0"/>
              </a:rPr>
              <a:t>PHP</a:t>
            </a:r>
            <a:br>
              <a:rPr lang="en-US" sz="1600" dirty="0" smtClean="0">
                <a:solidFill>
                  <a:schemeClr val="tx1">
                    <a:lumMod val="75000"/>
                    <a:lumOff val="25000"/>
                  </a:schemeClr>
                </a:solidFill>
                <a:latin typeface="Segoe UI Light" pitchFamily="34" charset="0"/>
              </a:rPr>
            </a:br>
            <a:r>
              <a:rPr lang="en-US" sz="1600" dirty="0" smtClean="0">
                <a:solidFill>
                  <a:schemeClr val="tx1">
                    <a:lumMod val="75000"/>
                    <a:lumOff val="25000"/>
                  </a:schemeClr>
                </a:solidFill>
                <a:latin typeface="Segoe UI Light" pitchFamily="34" charset="0"/>
              </a:rPr>
              <a:t>client</a:t>
            </a:r>
            <a:endParaRPr lang="en-US" sz="1600" dirty="0">
              <a:solidFill>
                <a:schemeClr val="tx1">
                  <a:lumMod val="75000"/>
                  <a:lumOff val="25000"/>
                </a:schemeClr>
              </a:solidFill>
              <a:latin typeface="Segoe UI Light" pitchFamily="34" charset="0"/>
            </a:endParaRPr>
          </a:p>
        </p:txBody>
      </p:sp>
      <p:sp>
        <p:nvSpPr>
          <p:cNvPr id="49" name="Rectangle 48"/>
          <p:cNvSpPr/>
          <p:nvPr/>
        </p:nvSpPr>
        <p:spPr bwMode="auto">
          <a:xfrm>
            <a:off x="10110428" y="2573259"/>
            <a:ext cx="829000" cy="1847311"/>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schemeClr val="tx1">
                    <a:lumMod val="75000"/>
                    <a:lumOff val="25000"/>
                  </a:schemeClr>
                </a:solidFill>
                <a:latin typeface="Segoe UI Light" pitchFamily="34" charset="0"/>
              </a:rPr>
              <a:t>Node.js </a:t>
            </a:r>
            <a:br>
              <a:rPr lang="en-US" sz="1600" dirty="0" smtClean="0">
                <a:solidFill>
                  <a:schemeClr val="tx1">
                    <a:lumMod val="75000"/>
                    <a:lumOff val="25000"/>
                  </a:schemeClr>
                </a:solidFill>
                <a:latin typeface="Segoe UI Light" pitchFamily="34" charset="0"/>
              </a:rPr>
            </a:br>
            <a:r>
              <a:rPr lang="en-US" sz="1600" dirty="0" smtClean="0">
                <a:solidFill>
                  <a:schemeClr val="tx1">
                    <a:lumMod val="75000"/>
                    <a:lumOff val="25000"/>
                  </a:schemeClr>
                </a:solidFill>
                <a:latin typeface="Segoe UI Light" pitchFamily="34" charset="0"/>
              </a:rPr>
              <a:t>client</a:t>
            </a:r>
            <a:endParaRPr lang="en-US" sz="1600" dirty="0">
              <a:solidFill>
                <a:schemeClr val="tx1">
                  <a:lumMod val="75000"/>
                  <a:lumOff val="25000"/>
                </a:schemeClr>
              </a:solidFill>
              <a:latin typeface="Segoe UI Light" pitchFamily="34" charset="0"/>
            </a:endParaRPr>
          </a:p>
        </p:txBody>
      </p:sp>
      <p:sp>
        <p:nvSpPr>
          <p:cNvPr id="50" name="Rectangle 49"/>
          <p:cNvSpPr/>
          <p:nvPr/>
        </p:nvSpPr>
        <p:spPr bwMode="auto">
          <a:xfrm>
            <a:off x="8317744" y="2575842"/>
            <a:ext cx="829000" cy="1847311"/>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schemeClr val="tx1">
                    <a:lumMod val="75000"/>
                    <a:lumOff val="25000"/>
                  </a:schemeClr>
                </a:solidFill>
                <a:latin typeface="Segoe UI Light" pitchFamily="34" charset="0"/>
              </a:rPr>
              <a:t>Python</a:t>
            </a:r>
            <a:br>
              <a:rPr lang="en-US" sz="1600" dirty="0" smtClean="0">
                <a:solidFill>
                  <a:schemeClr val="tx1">
                    <a:lumMod val="75000"/>
                    <a:lumOff val="25000"/>
                  </a:schemeClr>
                </a:solidFill>
                <a:latin typeface="Segoe UI Light" pitchFamily="34" charset="0"/>
              </a:rPr>
            </a:br>
            <a:r>
              <a:rPr lang="en-US" sz="1600" dirty="0" smtClean="0">
                <a:solidFill>
                  <a:schemeClr val="tx1">
                    <a:lumMod val="75000"/>
                    <a:lumOff val="25000"/>
                  </a:schemeClr>
                </a:solidFill>
                <a:latin typeface="Segoe UI Light" pitchFamily="34" charset="0"/>
              </a:rPr>
              <a:t>client</a:t>
            </a:r>
            <a:endParaRPr lang="en-US" sz="1600" dirty="0">
              <a:solidFill>
                <a:schemeClr val="tx1">
                  <a:lumMod val="75000"/>
                  <a:lumOff val="25000"/>
                </a:schemeClr>
              </a:solidFill>
              <a:latin typeface="Segoe UI Light" pitchFamily="34" charset="0"/>
            </a:endParaRPr>
          </a:p>
        </p:txBody>
      </p:sp>
      <p:sp>
        <p:nvSpPr>
          <p:cNvPr id="51" name="Rectangle 50"/>
          <p:cNvSpPr/>
          <p:nvPr/>
        </p:nvSpPr>
        <p:spPr bwMode="auto">
          <a:xfrm>
            <a:off x="6778178" y="2568237"/>
            <a:ext cx="1448356" cy="1847311"/>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prstClr val="white"/>
                </a:solidFill>
                <a:latin typeface="Segoe UI Light" pitchFamily="34" charset="0"/>
              </a:rPr>
              <a:t>Java/JMS</a:t>
            </a:r>
          </a:p>
          <a:p>
            <a:pPr algn="ctr" defTabSz="1218652"/>
            <a:endParaRPr lang="en-US" sz="1600" dirty="0">
              <a:solidFill>
                <a:prstClr val="white"/>
              </a:solidFill>
              <a:latin typeface="Segoe UI Light" pitchFamily="34" charset="0"/>
            </a:endParaRPr>
          </a:p>
          <a:p>
            <a:pPr algn="ctr" defTabSz="1218652"/>
            <a:r>
              <a:rPr lang="en-US" sz="1600" dirty="0" smtClean="0">
                <a:solidFill>
                  <a:prstClr val="white"/>
                </a:solidFill>
                <a:latin typeface="Segoe UI Light" pitchFamily="34" charset="0"/>
              </a:rPr>
              <a:t>Apache </a:t>
            </a:r>
            <a:r>
              <a:rPr lang="en-US" sz="1600" dirty="0" err="1" smtClean="0">
                <a:solidFill>
                  <a:prstClr val="white"/>
                </a:solidFill>
                <a:latin typeface="Segoe UI Light" pitchFamily="34" charset="0"/>
              </a:rPr>
              <a:t>Qpid</a:t>
            </a:r>
            <a:r>
              <a:rPr lang="en-US" sz="1600" dirty="0" smtClean="0">
                <a:solidFill>
                  <a:prstClr val="white"/>
                </a:solidFill>
                <a:latin typeface="Segoe UI Light" pitchFamily="34" charset="0"/>
              </a:rPr>
              <a:t> JMS AMQP 1.0</a:t>
            </a:r>
            <a:endParaRPr lang="en-US" sz="1600" dirty="0">
              <a:solidFill>
                <a:prstClr val="white"/>
              </a:solidFill>
              <a:latin typeface="Segoe UI Light" pitchFamily="34" charset="0"/>
            </a:endParaRPr>
          </a:p>
        </p:txBody>
      </p:sp>
      <p:sp>
        <p:nvSpPr>
          <p:cNvPr id="54" name="Rectangle 53"/>
          <p:cNvSpPr/>
          <p:nvPr/>
        </p:nvSpPr>
        <p:spPr bwMode="auto">
          <a:xfrm>
            <a:off x="11006770" y="2575841"/>
            <a:ext cx="829000" cy="1847311"/>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91419" tIns="45710" rIns="91419" bIns="45710" rtlCol="0" anchor="ctr"/>
          <a:lstStyle/>
          <a:p>
            <a:pPr algn="ctr" defTabSz="1218652"/>
            <a:r>
              <a:rPr lang="en-US" sz="1600" dirty="0" smtClean="0">
                <a:solidFill>
                  <a:schemeClr val="tx1">
                    <a:lumMod val="75000"/>
                    <a:lumOff val="25000"/>
                  </a:schemeClr>
                </a:solidFill>
                <a:latin typeface="Segoe UI Light" pitchFamily="34" charset="0"/>
              </a:rPr>
              <a:t>Any HTTP</a:t>
            </a:r>
            <a:br>
              <a:rPr lang="en-US" sz="1600" dirty="0" smtClean="0">
                <a:solidFill>
                  <a:schemeClr val="tx1">
                    <a:lumMod val="75000"/>
                    <a:lumOff val="25000"/>
                  </a:schemeClr>
                </a:solidFill>
                <a:latin typeface="Segoe UI Light" pitchFamily="34" charset="0"/>
              </a:rPr>
            </a:br>
            <a:r>
              <a:rPr lang="en-US" sz="1600" dirty="0" smtClean="0">
                <a:solidFill>
                  <a:schemeClr val="tx1">
                    <a:lumMod val="75000"/>
                    <a:lumOff val="25000"/>
                  </a:schemeClr>
                </a:solidFill>
                <a:latin typeface="Segoe UI Light" pitchFamily="34" charset="0"/>
              </a:rPr>
              <a:t>client</a:t>
            </a:r>
            <a:endParaRPr lang="en-US" sz="1600" dirty="0">
              <a:solidFill>
                <a:schemeClr val="tx1">
                  <a:lumMod val="75000"/>
                  <a:lumOff val="25000"/>
                </a:schemeClr>
              </a:solidFill>
              <a:latin typeface="Segoe UI Light" pitchFamily="34" charset="0"/>
            </a:endParaRPr>
          </a:p>
        </p:txBody>
      </p:sp>
    </p:spTree>
    <p:extLst>
      <p:ext uri="{BB962C8B-B14F-4D97-AF65-F5344CB8AC3E}">
        <p14:creationId xmlns:p14="http://schemas.microsoft.com/office/powerpoint/2010/main" val="254158674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zure_PPT_template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73CCCD2310B24E92BC4485AC79D107" ma:contentTypeVersion="0" ma:contentTypeDescription="Create a new document." ma:contentTypeScope="" ma:versionID="3878ff0c7840d43ad0ad640d603dc1f4">
  <xsd:schema xmlns:xsd="http://www.w3.org/2001/XMLSchema" xmlns:xs="http://www.w3.org/2001/XMLSchema" xmlns:p="http://schemas.microsoft.com/office/2006/metadata/properties" targetNamespace="http://schemas.microsoft.com/office/2006/metadata/properties" ma:root="true" ma:fieldsID="e39b7a5e85adb86f8c4c169bb8b5de5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8FF212-5754-488F-9427-8B4D154625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0413414-B036-4E0B-AD9E-68C2D68E1038}">
  <ds:schemaRefs>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011C9489-29D1-4E97-9C14-9BC549E50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IntegrationAndMessaging</Template>
  <TotalTime>3992</TotalTime>
  <Words>743</Words>
  <Application>Microsoft Office PowerPoint</Application>
  <PresentationFormat>Widescreen</PresentationFormat>
  <Paragraphs>275</Paragraphs>
  <Slides>38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Calibri</vt:lpstr>
      <vt:lpstr>Consolas</vt:lpstr>
      <vt:lpstr>Segoe</vt:lpstr>
      <vt:lpstr>Segoe Semibold</vt:lpstr>
      <vt:lpstr>Segoe UI</vt:lpstr>
      <vt:lpstr>Segoe UI Light</vt:lpstr>
      <vt:lpstr>Wingdings</vt:lpstr>
      <vt:lpstr>Azure_PPT_template 1</vt:lpstr>
      <vt:lpstr>MSVID_Product_Brand_template_16-9_WHITE_Cyan-accent</vt:lpstr>
      <vt:lpstr>Windows Azure Service Bus </vt:lpstr>
      <vt:lpstr>Arkansas Best Corporate Family</vt:lpstr>
      <vt:lpstr>PowerPoint Presentation</vt:lpstr>
      <vt:lpstr>PowerPoint Presentation</vt:lpstr>
      <vt:lpstr>Harding graduates at DTC</vt:lpstr>
      <vt:lpstr>Windows Azure Service Bus </vt:lpstr>
      <vt:lpstr>What is Windows Azure Service Bus?</vt:lpstr>
      <vt:lpstr>Special thanks to Clemens Vasters</vt:lpstr>
      <vt:lpstr>Programming Model Options</vt:lpstr>
      <vt:lpstr>Queues</vt:lpstr>
      <vt:lpstr>PowerPoint Presentation</vt:lpstr>
      <vt:lpstr>Message Protocol Mapping: SOAP</vt:lpstr>
      <vt:lpstr>Message Protocol Mapping: HTTP</vt:lpstr>
      <vt:lpstr>Receive from Queue Options</vt:lpstr>
      <vt:lpstr>Receive from Queue Options</vt:lpstr>
      <vt:lpstr>Demo – Queues</vt:lpstr>
      <vt:lpstr>Why use a Queue?</vt:lpstr>
      <vt:lpstr>Why use a Queue?</vt:lpstr>
      <vt:lpstr>Why use a Queue?</vt:lpstr>
      <vt:lpstr>Why use a Queue?</vt:lpstr>
      <vt:lpstr>Questions on Queues?</vt:lpstr>
      <vt:lpstr>Topics / Subscriptions</vt:lpstr>
      <vt:lpstr>Topics / Subscriptions</vt:lpstr>
      <vt:lpstr>Topic / Subscription - Filtering</vt:lpstr>
      <vt:lpstr>Topic / Subscription - Partitioning</vt:lpstr>
      <vt:lpstr>Demo - Topics / Subscriptions</vt:lpstr>
      <vt:lpstr>Questions on Topics / Subscriptions?</vt:lpstr>
      <vt:lpstr>Special Features of Queues / Topics</vt:lpstr>
      <vt:lpstr>Time To Live</vt:lpstr>
      <vt:lpstr>Scheduling</vt:lpstr>
      <vt:lpstr>Dead-Lettering</vt:lpstr>
      <vt:lpstr>Duplicate Detection</vt:lpstr>
      <vt:lpstr>Service Pricing* Queues and Topics/Subscriptions </vt:lpstr>
      <vt:lpstr>Relay</vt:lpstr>
      <vt:lpstr>Notification Hubs </vt:lpstr>
      <vt:lpstr>Final thoughts…</vt:lpstr>
      <vt:lpstr>Questions?  Please interview with Data-Tronics in the fall!   Code and links: https://github.com/KerryJenkins/Harding   </vt:lpstr>
      <vt:lpstr>Thank You For Listening!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creator>Clemens Vasters</dc:creator>
  <cp:lastModifiedBy>Kerry Jenkins</cp:lastModifiedBy>
  <cp:revision>299</cp:revision>
  <dcterms:created xsi:type="dcterms:W3CDTF">2013-02-19T08:13:14Z</dcterms:created>
  <dcterms:modified xsi:type="dcterms:W3CDTF">2013-04-10T19:12:05Z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0x010100B473CCCD2310B24E92BC4485AC79D107</vt:lpwstr>
  </property>
</Properties>
</file>